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2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_rels/presentation.xml.rels" ContentType="application/vnd.openxmlformats-package.relationships+xml"/>
  <Override PartName="/ppt/media/image20.png" ContentType="image/png"/>
  <Override PartName="/ppt/media/image5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4.png" ContentType="image/png"/>
  <Override PartName="/ppt/media/image39.jpeg" ContentType="image/jpeg"/>
  <Override PartName="/ppt/media/image23.png" ContentType="image/png"/>
  <Override PartName="/ppt/media/image8.png" ContentType="image/png"/>
  <Override PartName="/ppt/media/image3.png" ContentType="image/png"/>
  <Override PartName="/ppt/media/image38.png" ContentType="image/png"/>
  <Override PartName="/ppt/media/image26.png" ContentType="image/png"/>
  <Override PartName="/ppt/media/image21.png" ContentType="image/png"/>
  <Override PartName="/ppt/media/image6.png" ContentType="image/png"/>
  <Override PartName="/ppt/media/image30.png" ContentType="image/png"/>
  <Override PartName="/ppt/media/image31.png" ContentType="image/png"/>
  <Override PartName="/ppt/media/image29.png" ContentType="image/png"/>
  <Override PartName="/ppt/media/image10.png" ContentType="image/png"/>
  <Override PartName="/ppt/media/image35.png" ContentType="image/png"/>
  <Override PartName="/ppt/media/image27.jpeg" ContentType="image/jpeg"/>
  <Override PartName="/ppt/media/image32.jpeg" ContentType="image/jpeg"/>
  <Override PartName="/ppt/media/image33.png" ContentType="image/png"/>
  <Override PartName="/ppt/media/image28.png" ContentType="image/png"/>
  <Override PartName="/ppt/media/image40.png" ContentType="image/png"/>
  <Override PartName="/ppt/media/image25.png" ContentType="image/png"/>
  <Override PartName="/ppt/media/image34.png" ContentType="image/png"/>
  <Override PartName="/ppt/media/image9.png" ContentType="image/png"/>
  <Override PartName="/ppt/media/image24.png" ContentType="image/png"/>
  <Override PartName="/ppt/media/image11.png" ContentType="image/png"/>
  <Override PartName="/ppt/media/image37.png" ContentType="image/png"/>
  <Override PartName="/ppt/media/image2.png" ContentType="image/png"/>
  <Override PartName="/ppt/media/image7.png" ContentType="image/png"/>
  <Override PartName="/ppt/media/image22.png" ContentType="image/png"/>
  <Override PartName="/ppt/media/image36.png" ContentType="image/png"/>
  <Override PartName="/ppt/media/image1.png" ContentType="image/png"/>
  <Override PartName="/ppt/presProps.xml" ContentType="application/vnd.openxmlformats-officedocument.presentationml.presPro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8.xml.rels" ContentType="application/vnd.openxmlformats-package.relationships+xml"/>
  <Override PartName="/ppt/slides/_rels/slide1.xml.rels" ContentType="application/vnd.openxmlformats-package.relationships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Slides/_rels/notesSlide6.xml.rels" ContentType="application/vnd.openxmlformats-package.relationships+xml"/>
  <Override PartName="/ppt/notesSlides/notesSlide6.xml" ContentType="application/vnd.openxmlformats-officedocument.presentationml.notes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1.xml" ContentType="application/vnd.openxmlformats-officedocument.theme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XO Oriel"/>
              </a:rPr>
              <a:t>Для перемещения страницы щёлкните мышью</a:t>
            </a:r>
            <a:endParaRPr b="0" lang="ru-RU" sz="4400" spc="-1" strike="noStrike">
              <a:latin typeface="XO Orie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XO Oriel"/>
              </a:rPr>
              <a:t>Для правки формата примечаний щёлкните мышью</a:t>
            </a:r>
            <a:endParaRPr b="0" lang="ru-RU" sz="2000" spc="-1" strike="noStrike">
              <a:latin typeface="XO Orie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nos"/>
              </a:rPr>
              <a:t>&lt;верхний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ru-RU" sz="1400" spc="-1" strike="noStrike">
                <a:latin typeface="Tinos"/>
              </a:defRPr>
            </a:lvl1pPr>
          </a:lstStyle>
          <a:p>
            <a:pPr algn="r">
              <a:buNone/>
            </a:pPr>
            <a:r>
              <a:rPr b="0" lang="ru-RU" sz="1400" spc="-1" strike="noStrike">
                <a:latin typeface="Tinos"/>
              </a:rPr>
              <a:t>&lt;дата/время&gt;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249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ru-RU" sz="1400" spc="-1" strike="noStrike">
                <a:latin typeface="Tinos"/>
              </a:defRPr>
            </a:lvl1pPr>
          </a:lstStyle>
          <a:p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250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ru-RU" sz="1400" spc="-1" strike="noStrike">
                <a:latin typeface="Tinos"/>
              </a:defRPr>
            </a:lvl1pPr>
          </a:lstStyle>
          <a:p>
            <a:pPr algn="r">
              <a:buNone/>
            </a:pPr>
            <a:fld id="{356A67A1-9AF1-42AB-8D54-32008FDA450C}" type="slidenum">
              <a:rPr b="0" lang="ru-RU" sz="1400" spc="-1" strike="noStrike">
                <a:latin typeface="Tinos"/>
              </a:rPr>
              <a:t>&lt;номер&gt;</a:t>
            </a:fld>
            <a:endParaRPr b="0" lang="ru-RU" sz="14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2640" cy="3425760"/>
          </a:xfrm>
          <a:prstGeom prst="rect">
            <a:avLst/>
          </a:prstGeom>
          <a:ln w="0">
            <a:noFill/>
          </a:ln>
        </p:spPr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160" cy="411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ru-RU" sz="2000" spc="-1" strike="noStrike">
              <a:latin typeface="XO Oriel"/>
            </a:endParaRPr>
          </a:p>
        </p:txBody>
      </p:sp>
      <p:sp>
        <p:nvSpPr>
          <p:cNvPr id="388" name="Номер слайда 3"/>
          <p:cNvSpPr/>
          <p:nvPr/>
        </p:nvSpPr>
        <p:spPr>
          <a:xfrm>
            <a:off x="3884760" y="8685360"/>
            <a:ext cx="2968560" cy="45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310F92F6-9A07-4702-A62C-097C796B83CD}" type="slidenum">
              <a:rPr b="0" lang="en-US" sz="1200" spc="-1" strike="noStrike">
                <a:solidFill>
                  <a:srgbClr val="000000"/>
                </a:solidFill>
                <a:latin typeface="XO Tahion"/>
                <a:ea typeface="+mn-ea"/>
              </a:rPr>
              <a:t>&lt;номер&gt;</a:t>
            </a:fld>
            <a:endParaRPr b="0" lang="ru-RU" sz="1200" spc="-1" strike="noStrike">
              <a:latin typeface="XO Orie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01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02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37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42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43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44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XO Orie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Изображение 7" descr="HabZ_Landscape.png"/>
          <p:cNvPicPr/>
          <p:nvPr/>
        </p:nvPicPr>
        <p:blipFill>
          <a:blip r:embed="rId2"/>
          <a:srcRect l="9688" t="10832" r="0" b="18237"/>
          <a:stretch/>
        </p:blipFill>
        <p:spPr>
          <a:xfrm>
            <a:off x="340920" y="4438080"/>
            <a:ext cx="1443240" cy="612360"/>
          </a:xfrm>
          <a:prstGeom prst="rect">
            <a:avLst/>
          </a:prstGeom>
          <a:ln w="0">
            <a:noFill/>
          </a:ln>
        </p:spPr>
      </p:pic>
      <p:sp>
        <p:nvSpPr>
          <p:cNvPr id="1" name="Прямоугольник 14"/>
          <p:cNvSpPr/>
          <p:nvPr/>
        </p:nvSpPr>
        <p:spPr>
          <a:xfrm>
            <a:off x="0" y="0"/>
            <a:ext cx="3692520" cy="5140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" name="Прямоугольник 15"/>
          <p:cNvSpPr/>
          <p:nvPr/>
        </p:nvSpPr>
        <p:spPr>
          <a:xfrm>
            <a:off x="3695760" y="0"/>
            <a:ext cx="5445000" cy="51404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algn="r" blurRad="222120" dir="10800000" dist="38160" rotWithShape="0">
              <a:schemeClr val="bg1">
                <a:lumMod val="2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" name="Изображение 1" descr="MyOffice_Landscape.png"/>
          <p:cNvPicPr/>
          <p:nvPr/>
        </p:nvPicPr>
        <p:blipFill>
          <a:blip r:embed="rId3"/>
          <a:stretch/>
        </p:blipFill>
        <p:spPr>
          <a:xfrm>
            <a:off x="4470480" y="1557000"/>
            <a:ext cx="1554840" cy="446760"/>
          </a:xfrm>
          <a:prstGeom prst="rect">
            <a:avLst/>
          </a:prstGeom>
          <a:ln w="0">
            <a:noFill/>
          </a:ln>
        </p:spPr>
      </p:pic>
      <p:pic>
        <p:nvPicPr>
          <p:cNvPr id="4" name="Изображение 4" descr="1.png"/>
          <p:cNvPicPr/>
          <p:nvPr/>
        </p:nvPicPr>
        <p:blipFill>
          <a:blip r:embed="rId4"/>
          <a:srcRect l="35924" t="0" r="33811" b="21671"/>
          <a:stretch/>
        </p:blipFill>
        <p:spPr>
          <a:xfrm>
            <a:off x="698400" y="717840"/>
            <a:ext cx="2473200" cy="37364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latin typeface="XO Orie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XO Oriel"/>
              </a:rPr>
              <a:t>Для правки структуры щёлкните мышью</a:t>
            </a:r>
            <a:endParaRPr b="0" lang="ru-RU" sz="3200" spc="-1" strike="noStrike"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XO Oriel"/>
              </a:rPr>
              <a:t>Второй уровень структуры</a:t>
            </a:r>
            <a:endParaRPr b="0" lang="ru-RU" sz="2800" spc="-1" strike="noStrike"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XO Oriel"/>
              </a:rPr>
              <a:t>Третий уровень структуры</a:t>
            </a:r>
            <a:endParaRPr b="0" lang="ru-RU" sz="2400" spc="-1" strike="noStrike"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XO Oriel"/>
              </a:rPr>
              <a:t>Четвёртый уровень структуры</a:t>
            </a:r>
            <a:endParaRPr b="0" lang="ru-RU" sz="2000" spc="-1" strike="noStrike"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Пятый уровень структуры</a:t>
            </a:r>
            <a:endParaRPr b="0" lang="ru-RU" sz="2000" spc="-1" strike="noStrike"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Шестой уровень структуры</a:t>
            </a:r>
            <a:endParaRPr b="0" lang="ru-RU" sz="2000" spc="-1" strike="noStrike"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Седьмой уровень структуры</a:t>
            </a:r>
            <a:endParaRPr b="0" lang="ru-RU" sz="2000" spc="-1" strike="noStrike"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Изображение 7" descr="HabZ_Landscape.png"/>
          <p:cNvPicPr/>
          <p:nvPr/>
        </p:nvPicPr>
        <p:blipFill>
          <a:blip r:embed="rId2"/>
          <a:srcRect l="9688" t="10832" r="0" b="18237"/>
          <a:stretch/>
        </p:blipFill>
        <p:spPr>
          <a:xfrm>
            <a:off x="340920" y="4438080"/>
            <a:ext cx="1443240" cy="61236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latin typeface="XO Orie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XO Oriel"/>
              </a:rPr>
              <a:t>Для правки структуры щёлкните мышью</a:t>
            </a:r>
            <a:endParaRPr b="0" lang="ru-RU" sz="3200" spc="-1" strike="noStrike"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XO Oriel"/>
              </a:rPr>
              <a:t>Второй уровень структуры</a:t>
            </a:r>
            <a:endParaRPr b="0" lang="ru-RU" sz="2800" spc="-1" strike="noStrike"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XO Oriel"/>
              </a:rPr>
              <a:t>Третий уровень структуры</a:t>
            </a:r>
            <a:endParaRPr b="0" lang="ru-RU" sz="2400" spc="-1" strike="noStrike"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XO Oriel"/>
              </a:rPr>
              <a:t>Четвёртый уровень структуры</a:t>
            </a:r>
            <a:endParaRPr b="0" lang="ru-RU" sz="2000" spc="-1" strike="noStrike"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Пятый уровень структуры</a:t>
            </a:r>
            <a:endParaRPr b="0" lang="ru-RU" sz="2000" spc="-1" strike="noStrike"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Шестой уровень структуры</a:t>
            </a:r>
            <a:endParaRPr b="0" lang="ru-RU" sz="2000" spc="-1" strike="noStrike"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Седьмой уровень структуры</a:t>
            </a:r>
            <a:endParaRPr b="0" lang="ru-RU" sz="2000" spc="-1" strike="noStrike"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Изображение 7" descr="HabZ_Landscape.png"/>
          <p:cNvPicPr/>
          <p:nvPr/>
        </p:nvPicPr>
        <p:blipFill>
          <a:blip r:embed="rId2"/>
          <a:srcRect l="9688" t="10832" r="0" b="18237"/>
          <a:stretch/>
        </p:blipFill>
        <p:spPr>
          <a:xfrm>
            <a:off x="340920" y="4438080"/>
            <a:ext cx="1443240" cy="612360"/>
          </a:xfrm>
          <a:prstGeom prst="rect">
            <a:avLst/>
          </a:prstGeom>
          <a:ln w="0">
            <a:noFill/>
          </a:ln>
        </p:spPr>
      </p:pic>
      <p:sp>
        <p:nvSpPr>
          <p:cNvPr id="83" name="Прямоугольник 14"/>
          <p:cNvSpPr/>
          <p:nvPr/>
        </p:nvSpPr>
        <p:spPr>
          <a:xfrm>
            <a:off x="0" y="0"/>
            <a:ext cx="9140760" cy="5140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84" name="Изображение 18" descr="HabZ_Landscape.png"/>
          <p:cNvPicPr/>
          <p:nvPr/>
        </p:nvPicPr>
        <p:blipFill>
          <a:blip r:embed="rId3"/>
          <a:srcRect l="9688" t="10832" r="0" b="18237"/>
          <a:stretch/>
        </p:blipFill>
        <p:spPr>
          <a:xfrm>
            <a:off x="340920" y="4438080"/>
            <a:ext cx="1443240" cy="61236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latin typeface="XO Orie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XO Oriel"/>
              </a:rPr>
              <a:t>Для правки структуры щёлкните мышью</a:t>
            </a:r>
            <a:endParaRPr b="0" lang="ru-RU" sz="3200" spc="-1" strike="noStrike"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XO Oriel"/>
              </a:rPr>
              <a:t>Второй уровень структуры</a:t>
            </a:r>
            <a:endParaRPr b="0" lang="ru-RU" sz="2800" spc="-1" strike="noStrike"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XO Oriel"/>
              </a:rPr>
              <a:t>Третий уровень структуры</a:t>
            </a:r>
            <a:endParaRPr b="0" lang="ru-RU" sz="2400" spc="-1" strike="noStrike"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XO Oriel"/>
              </a:rPr>
              <a:t>Четвёртый уровень структуры</a:t>
            </a:r>
            <a:endParaRPr b="0" lang="ru-RU" sz="2000" spc="-1" strike="noStrike"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Пятый уровень структуры</a:t>
            </a:r>
            <a:endParaRPr b="0" lang="ru-RU" sz="2000" spc="-1" strike="noStrike"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Шестой уровень структуры</a:t>
            </a:r>
            <a:endParaRPr b="0" lang="ru-RU" sz="2000" spc="-1" strike="noStrike"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Седьмой уровень структуры</a:t>
            </a:r>
            <a:endParaRPr b="0" lang="ru-RU" sz="2000" spc="-1" strike="noStrike"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Изображение 7" descr="HabZ_Landscape.png"/>
          <p:cNvPicPr/>
          <p:nvPr/>
        </p:nvPicPr>
        <p:blipFill>
          <a:blip r:embed="rId2"/>
          <a:srcRect l="9688" t="10832" r="0" b="18237"/>
          <a:stretch/>
        </p:blipFill>
        <p:spPr>
          <a:xfrm>
            <a:off x="340920" y="4438080"/>
            <a:ext cx="1443240" cy="612360"/>
          </a:xfrm>
          <a:prstGeom prst="rect">
            <a:avLst/>
          </a:prstGeom>
          <a:ln w="0">
            <a:noFill/>
          </a:ln>
        </p:spPr>
      </p:pic>
      <p:sp>
        <p:nvSpPr>
          <p:cNvPr id="124" name="Прямоугольник 4"/>
          <p:cNvSpPr/>
          <p:nvPr/>
        </p:nvSpPr>
        <p:spPr>
          <a:xfrm>
            <a:off x="0" y="0"/>
            <a:ext cx="4251240" cy="5140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5" name="Прямоугольник 5"/>
          <p:cNvSpPr/>
          <p:nvPr/>
        </p:nvSpPr>
        <p:spPr>
          <a:xfrm>
            <a:off x="4254480" y="0"/>
            <a:ext cx="4886280" cy="51404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algn="r" blurRad="222120" dir="10800000" dist="38160" rotWithShape="0">
              <a:schemeClr val="bg1">
                <a:lumMod val="2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latin typeface="XO Orie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XO Oriel"/>
              </a:rPr>
              <a:t>Для правки структуры щёлкните мышью</a:t>
            </a:r>
            <a:endParaRPr b="0" lang="ru-RU" sz="3200" spc="-1" strike="noStrike"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XO Oriel"/>
              </a:rPr>
              <a:t>Второй уровень структуры</a:t>
            </a:r>
            <a:endParaRPr b="0" lang="ru-RU" sz="2800" spc="-1" strike="noStrike"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XO Oriel"/>
              </a:rPr>
              <a:t>Третий уровень структуры</a:t>
            </a:r>
            <a:endParaRPr b="0" lang="ru-RU" sz="2400" spc="-1" strike="noStrike"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XO Oriel"/>
              </a:rPr>
              <a:t>Четвёртый уровень структуры</a:t>
            </a:r>
            <a:endParaRPr b="0" lang="ru-RU" sz="2000" spc="-1" strike="noStrike"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Пятый уровень структуры</a:t>
            </a:r>
            <a:endParaRPr b="0" lang="ru-RU" sz="2000" spc="-1" strike="noStrike"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Шестой уровень структуры</a:t>
            </a:r>
            <a:endParaRPr b="0" lang="ru-RU" sz="2000" spc="-1" strike="noStrike"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Седьмой уровень структуры</a:t>
            </a:r>
            <a:endParaRPr b="0" lang="ru-RU" sz="2000" spc="-1" strike="noStrike"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Изображение 7" descr="HabZ_Landscape.png"/>
          <p:cNvPicPr/>
          <p:nvPr/>
        </p:nvPicPr>
        <p:blipFill>
          <a:blip r:embed="rId2"/>
          <a:srcRect l="9688" t="10832" r="0" b="18237"/>
          <a:stretch/>
        </p:blipFill>
        <p:spPr>
          <a:xfrm>
            <a:off x="340920" y="4438080"/>
            <a:ext cx="1443240" cy="612360"/>
          </a:xfrm>
          <a:prstGeom prst="rect">
            <a:avLst/>
          </a:prstGeom>
          <a:ln w="0">
            <a:noFill/>
          </a:ln>
        </p:spPr>
      </p:pic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latin typeface="XO Orie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XO Oriel"/>
              </a:rPr>
              <a:t>Для правки структуры щёлкните мышью</a:t>
            </a:r>
            <a:endParaRPr b="0" lang="ru-RU" sz="3200" spc="-1" strike="noStrike"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XO Oriel"/>
              </a:rPr>
              <a:t>Второй уровень структуры</a:t>
            </a:r>
            <a:endParaRPr b="0" lang="ru-RU" sz="2800" spc="-1" strike="noStrike"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XO Oriel"/>
              </a:rPr>
              <a:t>Третий уровень структуры</a:t>
            </a:r>
            <a:endParaRPr b="0" lang="ru-RU" sz="2400" spc="-1" strike="noStrike"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XO Oriel"/>
              </a:rPr>
              <a:t>Четвёртый уровень структуры</a:t>
            </a:r>
            <a:endParaRPr b="0" lang="ru-RU" sz="2000" spc="-1" strike="noStrike"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Пятый уровень структуры</a:t>
            </a:r>
            <a:endParaRPr b="0" lang="ru-RU" sz="2000" spc="-1" strike="noStrike"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Шестой уровень структуры</a:t>
            </a:r>
            <a:endParaRPr b="0" lang="ru-RU" sz="2000" spc="-1" strike="noStrike"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Седьмой уровень структуры</a:t>
            </a:r>
            <a:endParaRPr b="0" lang="ru-RU" sz="2000" spc="-1" strike="noStrike"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720" y="720"/>
            <a:ext cx="9131040" cy="513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04" name="Изображение 3" descr=""/>
          <p:cNvPicPr/>
          <p:nvPr/>
        </p:nvPicPr>
        <p:blipFill>
          <a:blip r:embed="rId2"/>
          <a:stretch/>
        </p:blipFill>
        <p:spPr>
          <a:xfrm>
            <a:off x="4903920" y="4153680"/>
            <a:ext cx="462600" cy="335520"/>
          </a:xfrm>
          <a:prstGeom prst="rect">
            <a:avLst/>
          </a:prstGeom>
          <a:ln w="0">
            <a:noFill/>
          </a:ln>
        </p:spPr>
      </p:pic>
      <p:pic>
        <p:nvPicPr>
          <p:cNvPr id="205" name="Изображение 4" descr=""/>
          <p:cNvPicPr/>
          <p:nvPr/>
        </p:nvPicPr>
        <p:blipFill>
          <a:blip r:embed="rId3"/>
          <a:stretch/>
        </p:blipFill>
        <p:spPr>
          <a:xfrm>
            <a:off x="1802520" y="4090320"/>
            <a:ext cx="286920" cy="495000"/>
          </a:xfrm>
          <a:prstGeom prst="rect">
            <a:avLst/>
          </a:prstGeom>
          <a:ln w="0">
            <a:noFill/>
          </a:ln>
        </p:spPr>
      </p:pic>
      <p:pic>
        <p:nvPicPr>
          <p:cNvPr id="206" name="Изображение 12" descr=""/>
          <p:cNvPicPr/>
          <p:nvPr/>
        </p:nvPicPr>
        <p:blipFill>
          <a:blip r:embed="rId4"/>
          <a:stretch/>
        </p:blipFill>
        <p:spPr>
          <a:xfrm>
            <a:off x="165600" y="225720"/>
            <a:ext cx="2002680" cy="1080000"/>
          </a:xfrm>
          <a:prstGeom prst="rect">
            <a:avLst/>
          </a:prstGeom>
          <a:ln w="0">
            <a:noFill/>
          </a:ln>
        </p:spPr>
      </p:pic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latin typeface="XO Orie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XO Oriel"/>
              </a:rPr>
              <a:t>Для правки структуры щёлкните мышью</a:t>
            </a:r>
            <a:endParaRPr b="0" lang="ru-RU" sz="3200" spc="-1" strike="noStrike"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XO Oriel"/>
              </a:rPr>
              <a:t>Второй уровень структуры</a:t>
            </a:r>
            <a:endParaRPr b="0" lang="ru-RU" sz="2800" spc="-1" strike="noStrike"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XO Oriel"/>
              </a:rPr>
              <a:t>Третий уровень структуры</a:t>
            </a:r>
            <a:endParaRPr b="0" lang="ru-RU" sz="2400" spc="-1" strike="noStrike"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XO Oriel"/>
              </a:rPr>
              <a:t>Четвёртый уровень структуры</a:t>
            </a:r>
            <a:endParaRPr b="0" lang="ru-RU" sz="2000" spc="-1" strike="noStrike"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Пятый уровень структуры</a:t>
            </a:r>
            <a:endParaRPr b="0" lang="ru-RU" sz="2000" spc="-1" strike="noStrike"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Шестой уровень структуры</a:t>
            </a:r>
            <a:endParaRPr b="0" lang="ru-RU" sz="2000" spc="-1" strike="noStrike"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Седьмой уровень структуры</a:t>
            </a:r>
            <a:endParaRPr b="0" lang="ru-RU" sz="2000" spc="-1" strike="noStrike"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hyperlink" Target="mailto:contact@myofficehub.ru" TargetMode="External"/><Relationship Id="rId3" Type="http://schemas.openxmlformats.org/officeDocument/2006/relationships/hyperlink" Target="https://clck.ru/reY3W" TargetMode="External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4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4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Название 1"/>
          <p:cNvSpPr/>
          <p:nvPr/>
        </p:nvSpPr>
        <p:spPr>
          <a:xfrm>
            <a:off x="4470480" y="2235240"/>
            <a:ext cx="4186080" cy="100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c0c0c"/>
                </a:solidFill>
                <a:latin typeface="XO Tahion"/>
                <a:ea typeface="DejaVu Sans"/>
              </a:rPr>
              <a:t>Академическое партнерство: возможности и преимущества</a:t>
            </a:r>
            <a:endParaRPr b="0" lang="ru-RU" sz="2800" spc="-1" strike="noStrike">
              <a:latin typeface="XO Orie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4470480" y="4248720"/>
            <a:ext cx="4182120" cy="4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</a:pPr>
            <a:r>
              <a:rPr b="0" lang="ru-RU" sz="1400" spc="-1" strike="noStrike">
                <a:solidFill>
                  <a:srgbClr val="7b8992"/>
                </a:solidFill>
                <a:latin typeface="XO Tahion"/>
                <a:ea typeface="DejaVu Sans"/>
              </a:rPr>
              <a:t>Василиса Вяткина</a:t>
            </a:r>
            <a:endParaRPr b="0" lang="ru-RU" sz="14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Содержимое 3"/>
          <p:cNvSpPr/>
          <p:nvPr/>
        </p:nvSpPr>
        <p:spPr>
          <a:xfrm>
            <a:off x="485640" y="1168560"/>
            <a:ext cx="4637880" cy="317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20000"/>
              </a:lnSpc>
              <a:spcAft>
                <a:spcPts val="601"/>
              </a:spcAft>
              <a:buNone/>
              <a:tabLst>
                <a:tab algn="l" pos="0"/>
              </a:tabLst>
            </a:pPr>
            <a:endParaRPr b="0" lang="ru-RU" sz="18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Повышение компетенций по работе</a:t>
            </a:r>
            <a:br>
              <a:rPr sz="1800"/>
            </a:b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с отечественным ПО</a:t>
            </a:r>
            <a:endParaRPr b="0" lang="ru-RU" sz="14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Обновление основной и дополнительных образовательных программ с учетом современных требований рынка труда</a:t>
            </a:r>
            <a:endParaRPr b="0" lang="ru-RU" sz="14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Практические задачи напрямую от потенциальных работодателей</a:t>
            </a:r>
            <a:endParaRPr b="0" lang="ru-RU" sz="14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Независимая оценка компетенций преподавателей и учащихся</a:t>
            </a:r>
            <a:endParaRPr b="0" lang="ru-RU" sz="14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Повышение эффективности текущих внутренних процессов с помощью современных информационных технологий</a:t>
            </a:r>
            <a:endParaRPr b="0" lang="ru-RU" sz="1400" spc="-1" strike="noStrike">
              <a:latin typeface="XO Oriel"/>
            </a:endParaRPr>
          </a:p>
        </p:txBody>
      </p:sp>
      <p:sp>
        <p:nvSpPr>
          <p:cNvPr id="367" name="Название 2"/>
          <p:cNvSpPr/>
          <p:nvPr/>
        </p:nvSpPr>
        <p:spPr>
          <a:xfrm>
            <a:off x="475560" y="484200"/>
            <a:ext cx="4921920" cy="3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600" spc="-1" strike="noStrike">
                <a:solidFill>
                  <a:srgbClr val="0c0c0c"/>
                </a:solidFill>
                <a:latin typeface="XO Tahion"/>
                <a:ea typeface="DejaVu Sans"/>
              </a:rPr>
              <a:t>Преимущества </a:t>
            </a:r>
            <a:r>
              <a:rPr b="0" lang="ru-RU" sz="2600" spc="-1" strike="noStrike">
                <a:solidFill>
                  <a:srgbClr val="0c0c0c"/>
                </a:solidFill>
                <a:latin typeface="XO Tahion"/>
                <a:ea typeface="DejaVu Sans"/>
              </a:rPr>
              <a:t>для образовательных организаций</a:t>
            </a:r>
            <a:endParaRPr b="0" lang="ru-RU" sz="2600" spc="-1" strike="noStrike">
              <a:latin typeface="XO Oriel"/>
            </a:endParaRPr>
          </a:p>
        </p:txBody>
      </p:sp>
      <p:pic>
        <p:nvPicPr>
          <p:cNvPr id="368" name="Рисунок 6" descr="9.png"/>
          <p:cNvPicPr/>
          <p:nvPr/>
        </p:nvPicPr>
        <p:blipFill>
          <a:blip r:embed="rId1"/>
          <a:srcRect l="24507" t="0" r="36108" b="0"/>
          <a:stretch/>
        </p:blipFill>
        <p:spPr>
          <a:xfrm>
            <a:off x="5538600" y="0"/>
            <a:ext cx="3602160" cy="5140440"/>
          </a:xfrm>
          <a:prstGeom prst="rect">
            <a:avLst/>
          </a:prstGeom>
          <a:ln w="0">
            <a:noFill/>
          </a:ln>
        </p:spPr>
      </p:pic>
      <p:sp>
        <p:nvSpPr>
          <p:cNvPr id="369" name="Номер слайда 3"/>
          <p:cNvSpPr/>
          <p:nvPr/>
        </p:nvSpPr>
        <p:spPr>
          <a:xfrm>
            <a:off x="7699680" y="4543560"/>
            <a:ext cx="946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9BF48466-8E77-4ECC-AB77-035157C0CBF7}" type="slidenum">
              <a:rPr b="0" lang="ru-RU" sz="1400" spc="-1" strike="noStrike">
                <a:solidFill>
                  <a:srgbClr val="7b8992"/>
                </a:solidFill>
                <a:latin typeface="XO Tahion"/>
                <a:ea typeface="DejaVu Sans"/>
              </a:rPr>
              <a:t>&lt;номер&gt;</a:t>
            </a:fld>
            <a:endParaRPr b="0" lang="ru-RU" sz="14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Объект 1"/>
          <p:cNvSpPr/>
          <p:nvPr/>
        </p:nvSpPr>
        <p:spPr>
          <a:xfrm>
            <a:off x="475560" y="1664640"/>
            <a:ext cx="4561920" cy="18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85840" indent="-28296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31373b"/>
              </a:buClr>
              <a:buFont typeface="Wingdings" charset="2"/>
              <a:buChar char=""/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Лицензионный сертификат на использование ПО МойОфис</a:t>
            </a:r>
            <a:endParaRPr b="0" lang="ru-RU" sz="1400" spc="-1" strike="noStrike">
              <a:latin typeface="XO Oriel"/>
            </a:endParaRPr>
          </a:p>
          <a:p>
            <a:pPr marL="285840" indent="-28296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31373b"/>
              </a:buClr>
              <a:buFont typeface="Wingdings" charset="2"/>
              <a:buChar char=""/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Соглашение об академическом сотрудничестве</a:t>
            </a:r>
            <a:endParaRPr b="0" lang="ru-RU" sz="1400" spc="-1" strike="noStrike">
              <a:latin typeface="XO Oriel"/>
            </a:endParaRPr>
          </a:p>
          <a:p>
            <a:pPr marL="285840" indent="-28296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31373b"/>
              </a:buClr>
              <a:buFont typeface="Wingdings" charset="2"/>
              <a:buChar char=""/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Сертификаты об участии в академической программе и отдельных мероприятиях</a:t>
            </a:r>
            <a:endParaRPr b="0" lang="ru-RU" sz="1400" spc="-1" strike="noStrike">
              <a:latin typeface="XO Oriel"/>
            </a:endParaRPr>
          </a:p>
          <a:p>
            <a:pPr marL="285840" indent="-28296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31373b"/>
              </a:buClr>
              <a:buFont typeface="Wingdings" charset="2"/>
              <a:buChar char=""/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Дополнительные бонусы наиболее эффективным партнерам (табличка «Академический партнер МойОфис», благодарственные и рекомендательные письма)</a:t>
            </a:r>
            <a:endParaRPr b="0" lang="ru-RU" sz="1400" spc="-1" strike="noStrike">
              <a:latin typeface="XO Oriel"/>
            </a:endParaRPr>
          </a:p>
          <a:p>
            <a:pPr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None/>
            </a:pPr>
            <a:endParaRPr b="0" lang="ru-RU" sz="1400" spc="-1" strike="noStrike">
              <a:latin typeface="XO Oriel"/>
            </a:endParaRPr>
          </a:p>
        </p:txBody>
      </p:sp>
      <p:sp>
        <p:nvSpPr>
          <p:cNvPr id="371" name="Заголовок 2"/>
          <p:cNvSpPr/>
          <p:nvPr/>
        </p:nvSpPr>
        <p:spPr>
          <a:xfrm>
            <a:off x="475560" y="484200"/>
            <a:ext cx="4708080" cy="80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c0c0c"/>
                </a:solidFill>
                <a:latin typeface="XO Tahion"/>
                <a:ea typeface="DejaVu Sans"/>
              </a:rPr>
              <a:t>Подтверждающие документы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372" name="" descr=""/>
          <p:cNvPicPr/>
          <p:nvPr/>
        </p:nvPicPr>
        <p:blipFill>
          <a:blip r:embed="rId1"/>
          <a:stretch/>
        </p:blipFill>
        <p:spPr>
          <a:xfrm>
            <a:off x="6480000" y="418680"/>
            <a:ext cx="2394360" cy="2459160"/>
          </a:xfrm>
          <a:prstGeom prst="rect">
            <a:avLst/>
          </a:prstGeom>
          <a:ln w="0">
            <a:noFill/>
          </a:ln>
        </p:spPr>
      </p:pic>
      <p:pic>
        <p:nvPicPr>
          <p:cNvPr id="373" name="" descr=""/>
          <p:cNvPicPr/>
          <p:nvPr/>
        </p:nvPicPr>
        <p:blipFill>
          <a:blip r:embed="rId2"/>
          <a:stretch/>
        </p:blipFill>
        <p:spPr>
          <a:xfrm>
            <a:off x="5580000" y="2526480"/>
            <a:ext cx="3281760" cy="2331360"/>
          </a:xfrm>
          <a:prstGeom prst="rect">
            <a:avLst/>
          </a:prstGeom>
          <a:ln w="0">
            <a:noFill/>
          </a:ln>
        </p:spPr>
      </p:pic>
      <p:sp>
        <p:nvSpPr>
          <p:cNvPr id="374" name=""/>
          <p:cNvSpPr/>
          <p:nvPr/>
        </p:nvSpPr>
        <p:spPr>
          <a:xfrm>
            <a:off x="6804000" y="3456000"/>
            <a:ext cx="1617840" cy="321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800" spc="-1" strike="noStrike">
                <a:solidFill>
                  <a:srgbClr val="000000"/>
                </a:solidFill>
                <a:latin typeface="XO Oriel"/>
                <a:ea typeface="DejaVu Sans"/>
              </a:rPr>
              <a:t>Наименование организации</a:t>
            </a:r>
            <a:endParaRPr b="0" lang="ru-RU" sz="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800" spc="-1" strike="noStrike">
                <a:solidFill>
                  <a:srgbClr val="000000"/>
                </a:solidFill>
                <a:latin typeface="XO Oriel"/>
                <a:ea typeface="DejaVu Sans"/>
              </a:rPr>
              <a:t>ИНН организации</a:t>
            </a:r>
            <a:endParaRPr b="0" lang="ru-RU" sz="8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Изображение 9" descr="Backgrounds.jpg"/>
          <p:cNvPicPr/>
          <p:nvPr/>
        </p:nvPicPr>
        <p:blipFill>
          <a:blip r:embed="rId1"/>
          <a:stretch/>
        </p:blipFill>
        <p:spPr>
          <a:xfrm rot="5400000">
            <a:off x="2002320" y="-1997280"/>
            <a:ext cx="5140080" cy="9140760"/>
          </a:xfrm>
          <a:prstGeom prst="rect">
            <a:avLst/>
          </a:prstGeom>
          <a:ln w="0">
            <a:noFill/>
          </a:ln>
        </p:spPr>
      </p:pic>
      <p:sp>
        <p:nvSpPr>
          <p:cNvPr id="376" name="Прямоугольник 10"/>
          <p:cNvSpPr/>
          <p:nvPr/>
        </p:nvSpPr>
        <p:spPr>
          <a:xfrm>
            <a:off x="0" y="0"/>
            <a:ext cx="4676760" cy="5140080"/>
          </a:xfrm>
          <a:prstGeom prst="rect">
            <a:avLst/>
          </a:prstGeom>
          <a:solidFill>
            <a:schemeClr val="bg2"/>
          </a:solidFill>
          <a:ln w="0">
            <a:noFill/>
          </a:ln>
          <a:effectLst>
            <a:outerShdw algn="ctr" blurRad="216000" dir="5400000" dist="50760" rotWithShape="0">
              <a:schemeClr val="bg1">
                <a:lumMod val="25000"/>
                <a:alpha val="20000"/>
              </a:scheme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7" name="Название 2"/>
          <p:cNvSpPr/>
          <p:nvPr/>
        </p:nvSpPr>
        <p:spPr>
          <a:xfrm>
            <a:off x="485640" y="484200"/>
            <a:ext cx="4712760" cy="78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XO Tahion"/>
                <a:ea typeface="DejaVu Sans"/>
              </a:rPr>
              <a:t>Права </a:t>
            </a:r>
            <a:r>
              <a:rPr b="0" lang="ru-RU" sz="2800" spc="-1" strike="noStrike">
                <a:solidFill>
                  <a:srgbClr val="000000"/>
                </a:solidFill>
                <a:latin typeface="XO Tahion"/>
                <a:ea typeface="DejaVu Sans"/>
              </a:rPr>
              <a:t>и обязанности сторон</a:t>
            </a:r>
            <a:endParaRPr b="0" lang="ru-RU" sz="2800" spc="-1" strike="noStrike">
              <a:latin typeface="XO Oriel"/>
            </a:endParaRPr>
          </a:p>
        </p:txBody>
      </p:sp>
      <p:sp>
        <p:nvSpPr>
          <p:cNvPr id="378" name="Содержимое 3"/>
          <p:cNvSpPr/>
          <p:nvPr/>
        </p:nvSpPr>
        <p:spPr>
          <a:xfrm>
            <a:off x="485640" y="1434960"/>
            <a:ext cx="3767760" cy="179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Академический партнер</a:t>
            </a:r>
            <a:endParaRPr b="0" lang="ru-RU" sz="1600" spc="-1" strike="noStrike">
              <a:latin typeface="XO Oriel"/>
            </a:endParaRPr>
          </a:p>
          <a:p>
            <a:pPr marL="171360" indent="-16848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31373b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31373b"/>
                </a:solidFill>
                <a:latin typeface="XO Tahion"/>
                <a:ea typeface="DejaVu Sans"/>
              </a:rPr>
              <a:t>Совместная разработка рабочих программ по дисциплинам</a:t>
            </a:r>
            <a:endParaRPr b="0" lang="ru-RU" sz="900" spc="-1" strike="noStrike">
              <a:latin typeface="XO Oriel"/>
            </a:endParaRPr>
          </a:p>
          <a:p>
            <a:pPr marL="171360" indent="-16848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31373b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31373b"/>
                </a:solidFill>
                <a:latin typeface="XO Tahion"/>
                <a:ea typeface="DejaVu Sans"/>
              </a:rPr>
              <a:t>Участие в разработке наглядных пособий и материалов</a:t>
            </a:r>
            <a:endParaRPr b="0" lang="ru-RU" sz="900" spc="-1" strike="noStrike">
              <a:latin typeface="XO Oriel"/>
            </a:endParaRPr>
          </a:p>
          <a:p>
            <a:pPr marL="171360" indent="-16848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31373b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31373b"/>
                </a:solidFill>
                <a:latin typeface="XO Tahion"/>
                <a:ea typeface="DejaVu Sans"/>
              </a:rPr>
              <a:t>Размещение на сайте, в рассылках и соцсетях информации о совместных мероприятиях и активностях</a:t>
            </a:r>
            <a:endParaRPr b="0" lang="ru-RU" sz="900" spc="-1" strike="noStrike">
              <a:latin typeface="XO Oriel"/>
            </a:endParaRPr>
          </a:p>
          <a:p>
            <a:pPr marL="171360" indent="-16848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31373b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31373b"/>
                </a:solidFill>
                <a:latin typeface="XO Tahion"/>
                <a:ea typeface="DejaVu Sans"/>
              </a:rPr>
              <a:t>Организационная поддержка совместных мероприятий </a:t>
            </a:r>
            <a:endParaRPr b="0" lang="ru-RU" sz="900" spc="-1" strike="noStrike">
              <a:latin typeface="XO Oriel"/>
            </a:endParaRPr>
          </a:p>
          <a:p>
            <a:pPr marL="171360" indent="-16848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31373b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31373b"/>
                </a:solidFill>
                <a:latin typeface="XO Tahion"/>
                <a:ea typeface="DejaVu Sans"/>
              </a:rPr>
              <a:t>Предоставление информации по запросу (количество обученных учащихся, статистика по проведенным мероприятиям, отзывы преподавателей и учащихся о проводимых активностях, ход работы внутреннего helpdesk по работе с МойОфис (при наличии), в т.ч. часто возникающие запросы пользователей).</a:t>
            </a:r>
            <a:endParaRPr b="0" lang="ru-RU" sz="900" spc="-1" strike="noStrike">
              <a:latin typeface="XO Oriel"/>
            </a:endParaRPr>
          </a:p>
          <a:p>
            <a:pPr marL="171360" indent="-16848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31373b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31373b"/>
                </a:solidFill>
                <a:latin typeface="XO Tahion"/>
                <a:ea typeface="DejaVu Sans"/>
              </a:rPr>
              <a:t>Другая информационная, маркетинговая и академическая поддержка (по запросу)</a:t>
            </a:r>
            <a:endParaRPr b="0" lang="ru-RU" sz="900" spc="-1" strike="noStrike">
              <a:latin typeface="XO Oriel"/>
            </a:endParaRPr>
          </a:p>
        </p:txBody>
      </p:sp>
      <p:sp>
        <p:nvSpPr>
          <p:cNvPr id="379" name="Номер слайда 3"/>
          <p:cNvSpPr/>
          <p:nvPr/>
        </p:nvSpPr>
        <p:spPr>
          <a:xfrm>
            <a:off x="7699680" y="4543560"/>
            <a:ext cx="946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C0A8EFE0-2495-48D3-A028-178D9EFAEA8C}" type="slidenum">
              <a:rPr b="0" lang="ru-RU" sz="1400" spc="-1" strike="noStrike">
                <a:solidFill>
                  <a:srgbClr val="ffffff"/>
                </a:solidFill>
                <a:latin typeface="XO Tahion"/>
                <a:ea typeface="DejaVu Sans"/>
              </a:rPr>
              <a:t>&lt;номер&gt;</a:t>
            </a:fld>
            <a:endParaRPr b="0" lang="ru-RU" sz="1400" spc="-1" strike="noStrike">
              <a:latin typeface="XO Oriel"/>
            </a:endParaRPr>
          </a:p>
        </p:txBody>
      </p:sp>
      <p:sp>
        <p:nvSpPr>
          <p:cNvPr id="380" name="Содержимое 3"/>
          <p:cNvSpPr/>
          <p:nvPr/>
        </p:nvSpPr>
        <p:spPr>
          <a:xfrm>
            <a:off x="5202000" y="484200"/>
            <a:ext cx="3444480" cy="385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ffffff"/>
                </a:solidFill>
                <a:latin typeface="XO Tahion"/>
                <a:ea typeface="Calibri"/>
              </a:rPr>
              <a:t>Хаб Знаний</a:t>
            </a:r>
            <a:endParaRPr b="0" lang="ru-RU" sz="1600" spc="-1" strike="noStrike">
              <a:latin typeface="XO Oriel"/>
            </a:endParaRPr>
          </a:p>
          <a:p>
            <a:pPr marL="171360" indent="-16848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XO Tahion"/>
                <a:ea typeface="Calibri"/>
              </a:rPr>
              <a:t>Особые условия предоставления / приобретения ПО;</a:t>
            </a:r>
            <a:endParaRPr b="0" lang="ru-RU" sz="900" spc="-1" strike="noStrike">
              <a:latin typeface="XO Oriel"/>
            </a:endParaRPr>
          </a:p>
          <a:p>
            <a:pPr marL="171360" indent="-16848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XO Tahion"/>
                <a:ea typeface="Calibri"/>
              </a:rPr>
              <a:t>Бесплатные инструктажи для преподавателей и сотрудников;</a:t>
            </a:r>
            <a:endParaRPr b="0" lang="ru-RU" sz="900" spc="-1" strike="noStrike">
              <a:latin typeface="XO Oriel"/>
            </a:endParaRPr>
          </a:p>
          <a:p>
            <a:pPr marL="171360" indent="-16848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XO Tahion"/>
                <a:ea typeface="Calibri"/>
              </a:rPr>
              <a:t>Дополнительные обучающие и методические материалы;</a:t>
            </a:r>
            <a:endParaRPr b="0" lang="ru-RU" sz="900" spc="-1" strike="noStrike">
              <a:latin typeface="XO Oriel"/>
            </a:endParaRPr>
          </a:p>
          <a:p>
            <a:pPr marL="171360" indent="-16848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XO Tahion"/>
                <a:ea typeface="Calibri"/>
              </a:rPr>
              <a:t>Информационная и маркетинговая поддержка партнера</a:t>
            </a:r>
            <a:endParaRPr b="0" lang="ru-RU" sz="900" spc="-1" strike="noStrike">
              <a:latin typeface="XO Oriel"/>
            </a:endParaRPr>
          </a:p>
          <a:p>
            <a:pPr marL="171360" indent="-16848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XO Tahion"/>
                <a:ea typeface="Calibri"/>
              </a:rPr>
              <a:t>Поддержка команды Хаб Знаний по вопросам использования и администрирования продуктов для преподавателей и сотрудников:</a:t>
            </a:r>
            <a:endParaRPr b="0" lang="ru-RU" sz="900" spc="-1" strike="noStrike">
              <a:latin typeface="XO Oriel"/>
            </a:endParaRPr>
          </a:p>
          <a:p>
            <a:pPr lvl="1" marL="432000" indent="-214920">
              <a:lnSpc>
                <a:spcPct val="110000"/>
              </a:lnSpc>
              <a:spcBef>
                <a:spcPts val="34"/>
              </a:spcBef>
              <a:spcAft>
                <a:spcPts val="34"/>
              </a:spcAft>
              <a:buClr>
                <a:srgbClr val="ffffff"/>
              </a:buClr>
              <a:buSzPct val="45000"/>
              <a:buFont typeface="Wingdings" charset="2"/>
              <a:buChar char=""/>
              <a:tabLst>
                <a:tab algn="l" pos="0"/>
              </a:tabLst>
            </a:pPr>
            <a:r>
              <a:rPr b="0" lang="ru-RU" sz="900" spc="-1" strike="noStrike" u="sng">
                <a:solidFill>
                  <a:srgbClr val="1c9eff"/>
                </a:solidFill>
                <a:uFillTx/>
                <a:latin typeface="XO Tahion"/>
                <a:ea typeface="Calibri"/>
                <a:hlinkClick r:id="rId2"/>
              </a:rPr>
              <a:t>contact@myofficehub.ru</a:t>
            </a:r>
            <a:endParaRPr b="0" lang="ru-RU" sz="900" spc="-1" strike="noStrike">
              <a:latin typeface="XO Oriel"/>
            </a:endParaRPr>
          </a:p>
          <a:p>
            <a:pPr lvl="1" marL="432000" indent="-214920">
              <a:lnSpc>
                <a:spcPct val="110000"/>
              </a:lnSpc>
              <a:spcBef>
                <a:spcPts val="34"/>
              </a:spcBef>
              <a:spcAft>
                <a:spcPts val="34"/>
              </a:spcAft>
              <a:buClr>
                <a:srgbClr val="ffffff"/>
              </a:buClr>
              <a:buSzPct val="45000"/>
              <a:buFont typeface="Wingdings" charset="2"/>
              <a:buChar char="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XO Tahion"/>
                <a:ea typeface="Calibri"/>
              </a:rPr>
              <a:t>Чат преподавателей МойОфис: </a:t>
            </a:r>
            <a:r>
              <a:rPr b="0" lang="ru-RU" sz="900" spc="-1" strike="noStrike" u="sng">
                <a:solidFill>
                  <a:srgbClr val="1c9eff"/>
                </a:solidFill>
                <a:uFillTx/>
                <a:latin typeface="XO Tahion"/>
                <a:ea typeface="Calibri"/>
                <a:hlinkClick r:id="rId3"/>
              </a:rPr>
              <a:t>https://clck.ru/reY3W</a:t>
            </a:r>
            <a:endParaRPr b="0" lang="ru-RU" sz="900" spc="-1" strike="noStrike">
              <a:latin typeface="XO Oriel"/>
            </a:endParaRPr>
          </a:p>
          <a:p>
            <a:pPr marL="171360" indent="-16848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XO Tahion"/>
                <a:ea typeface="Calibri"/>
              </a:rPr>
              <a:t>Специальные условия сертификации преподавателей и студентов</a:t>
            </a:r>
            <a:endParaRPr b="0" lang="ru-RU" sz="900" spc="-1" strike="noStrike">
              <a:latin typeface="XO Oriel"/>
            </a:endParaRPr>
          </a:p>
          <a:p>
            <a:pPr marL="171360" indent="-16848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XO Tahion"/>
                <a:ea typeface="Calibri"/>
              </a:rPr>
              <a:t>Возможность прохождения производственной практики на базе МойОфис (при наличии задач, при условии прохождения предварительного тестирования и / или собеседования)</a:t>
            </a:r>
            <a:endParaRPr b="0" lang="ru-RU" sz="900" spc="-1" strike="noStrike">
              <a:latin typeface="XO Oriel"/>
            </a:endParaRPr>
          </a:p>
          <a:p>
            <a:pPr marL="171360" indent="-16848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900" spc="-1" strike="noStrike">
                <a:solidFill>
                  <a:srgbClr val="ffffff"/>
                </a:solidFill>
                <a:latin typeface="XO Tahion"/>
                <a:ea typeface="Calibri"/>
              </a:rPr>
              <a:t>Другая информационная, маркетинговая и академическая поддержка (по запросу)</a:t>
            </a:r>
            <a:endParaRPr b="0" lang="ru-RU" sz="900" spc="-1" strike="noStrike">
              <a:latin typeface="XO Oriel"/>
            </a:endParaRPr>
          </a:p>
          <a:p>
            <a:pPr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b="0" lang="ru-RU" sz="900" spc="-1" strike="noStrike">
              <a:latin typeface="XO Oriel"/>
            </a:endParaRPr>
          </a:p>
        </p:txBody>
      </p:sp>
      <p:pic>
        <p:nvPicPr>
          <p:cNvPr id="381" name="Изображение 14" descr="MyOffice_Landscape.png"/>
          <p:cNvPicPr/>
          <p:nvPr/>
        </p:nvPicPr>
        <p:blipFill>
          <a:blip r:embed="rId4"/>
          <a:stretch/>
        </p:blipFill>
        <p:spPr>
          <a:xfrm>
            <a:off x="475560" y="4543560"/>
            <a:ext cx="1299240" cy="37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2213280" y="1593360"/>
            <a:ext cx="4703040" cy="77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000000"/>
                </a:solidFill>
                <a:latin typeface="XO Tahion"/>
                <a:ea typeface="DejaVu Sans"/>
              </a:rPr>
              <a:t>myofficehub.ru</a:t>
            </a:r>
            <a:endParaRPr b="0" lang="ru-RU" sz="3600" spc="-1" strike="noStrike">
              <a:latin typeface="XO Oriel"/>
            </a:endParaRPr>
          </a:p>
        </p:txBody>
      </p:sp>
      <p:sp>
        <p:nvSpPr>
          <p:cNvPr id="383" name="CustomShape 2_1"/>
          <p:cNvSpPr/>
          <p:nvPr/>
        </p:nvSpPr>
        <p:spPr>
          <a:xfrm>
            <a:off x="2213280" y="2575440"/>
            <a:ext cx="4703040" cy="87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solidFill>
                  <a:srgbClr val="7b8992"/>
                </a:solidFill>
                <a:latin typeface="XO Tahion"/>
                <a:ea typeface="DejaVu Sans"/>
              </a:rPr>
              <a:t>Узнайте больше о нас или свяжитесь</a:t>
            </a:r>
            <a:br>
              <a:rPr sz="1800"/>
            </a:br>
            <a:r>
              <a:rPr b="0" lang="ru-RU" sz="1400" spc="-1" strike="noStrike">
                <a:solidFill>
                  <a:srgbClr val="7b8992"/>
                </a:solidFill>
                <a:latin typeface="XO Tahion"/>
                <a:ea typeface="DejaVu Sans"/>
              </a:rPr>
              <a:t>с нами для уточнения всех вопросов.</a:t>
            </a:r>
            <a:endParaRPr b="0" lang="ru-RU" sz="1400" spc="-1" strike="noStrike">
              <a:latin typeface="XO Oriel"/>
            </a:endParaRPr>
          </a:p>
        </p:txBody>
      </p:sp>
      <p:sp>
        <p:nvSpPr>
          <p:cNvPr id="384" name="CustomShape 3_1"/>
          <p:cNvSpPr/>
          <p:nvPr/>
        </p:nvSpPr>
        <p:spPr>
          <a:xfrm>
            <a:off x="2231640" y="4187520"/>
            <a:ext cx="1988640" cy="33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7-499-709-70-32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385" name="CustomShape 4_1"/>
          <p:cNvSpPr/>
          <p:nvPr/>
        </p:nvSpPr>
        <p:spPr>
          <a:xfrm>
            <a:off x="5559120" y="4175280"/>
            <a:ext cx="2204640" cy="33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contact@myofficehub.ru</a:t>
            </a:r>
            <a:endParaRPr b="0" lang="ru-RU" sz="16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14_0" descr=""/>
          <p:cNvPicPr/>
          <p:nvPr/>
        </p:nvPicPr>
        <p:blipFill>
          <a:blip r:embed="rId1"/>
          <a:srcRect l="37372" t="7199" r="2369" b="0"/>
          <a:stretch/>
        </p:blipFill>
        <p:spPr>
          <a:xfrm>
            <a:off x="3206880" y="0"/>
            <a:ext cx="5934960" cy="5141520"/>
          </a:xfrm>
          <a:prstGeom prst="rect">
            <a:avLst/>
          </a:prstGeom>
          <a:ln w="0">
            <a:noFill/>
          </a:ln>
        </p:spPr>
      </p:pic>
      <p:sp>
        <p:nvSpPr>
          <p:cNvPr id="254" name="Скругленный прямоугольник 3_1"/>
          <p:cNvSpPr/>
          <p:nvPr/>
        </p:nvSpPr>
        <p:spPr>
          <a:xfrm>
            <a:off x="5327640" y="848160"/>
            <a:ext cx="3308760" cy="3377160"/>
          </a:xfrm>
          <a:prstGeom prst="roundRect">
            <a:avLst>
              <a:gd name="adj" fmla="val 3124"/>
            </a:avLst>
          </a:prstGeom>
          <a:solidFill>
            <a:schemeClr val="bg2"/>
          </a:solidFill>
          <a:ln w="41275">
            <a:noFill/>
          </a:ln>
          <a:effectLst>
            <a:outerShdw algn="tl" blurRad="449280" dir="2700000" dist="37674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55" name="Рисунок 16_1" descr="Изображение выглядит как темный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6692760" y="2747520"/>
            <a:ext cx="2449080" cy="2577960"/>
          </a:xfrm>
          <a:prstGeom prst="rect">
            <a:avLst/>
          </a:prstGeom>
          <a:ln w="0">
            <a:noFill/>
          </a:ln>
        </p:spPr>
      </p:pic>
      <p:sp>
        <p:nvSpPr>
          <p:cNvPr id="256" name="Название 4_1"/>
          <p:cNvSpPr/>
          <p:nvPr/>
        </p:nvSpPr>
        <p:spPr>
          <a:xfrm>
            <a:off x="485640" y="484200"/>
            <a:ext cx="4648680" cy="79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XO Tahion"/>
                <a:ea typeface="XO Tahion"/>
              </a:rPr>
              <a:t>Хаб Знаний МойОфис</a:t>
            </a:r>
            <a:endParaRPr b="0" lang="ru-RU" sz="2800" spc="-1" strike="noStrike">
              <a:latin typeface="XO Oriel"/>
            </a:endParaRPr>
          </a:p>
        </p:txBody>
      </p:sp>
      <p:sp>
        <p:nvSpPr>
          <p:cNvPr id="257" name="Содержимое 5_1"/>
          <p:cNvSpPr/>
          <p:nvPr/>
        </p:nvSpPr>
        <p:spPr>
          <a:xfrm>
            <a:off x="485640" y="1276920"/>
            <a:ext cx="4781520" cy="320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60">
              <a:lnSpc>
                <a:spcPct val="110000"/>
              </a:lnSpc>
              <a:spcBef>
                <a:spcPts val="499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XO Tahion"/>
              </a:rPr>
              <a:t>Центр организации обучения по продуктам МойОфис.</a:t>
            </a:r>
            <a:endParaRPr b="0" lang="ru-RU" sz="1400" spc="-1" strike="noStrike">
              <a:latin typeface="XO Oriel"/>
            </a:endParaRPr>
          </a:p>
          <a:p>
            <a:pPr marL="284400" indent="-282600">
              <a:lnSpc>
                <a:spcPct val="110000"/>
              </a:lnSpc>
              <a:spcBef>
                <a:spcPts val="499"/>
              </a:spcBef>
              <a:spcAft>
                <a:spcPts val="601"/>
              </a:spcAft>
              <a:buClr>
                <a:srgbClr val="00b0f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XO Tahion"/>
              </a:rPr>
              <a:t>Предлагает обучающие программы</a:t>
            </a:r>
            <a:br>
              <a:rPr sz="1800"/>
            </a:b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XO Tahion"/>
              </a:rPr>
              <a:t>по использованию, администрированию</a:t>
            </a:r>
            <a:br>
              <a:rPr sz="1800"/>
            </a:b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XO Tahion"/>
              </a:rPr>
              <a:t>и эксплуатации МойОфис.</a:t>
            </a:r>
            <a:endParaRPr b="0" lang="ru-RU" sz="1400" spc="-1" strike="noStrike">
              <a:latin typeface="XO Oriel"/>
            </a:endParaRPr>
          </a:p>
          <a:p>
            <a:pPr marL="284400" indent="-282600">
              <a:lnSpc>
                <a:spcPct val="110000"/>
              </a:lnSpc>
              <a:spcBef>
                <a:spcPts val="499"/>
              </a:spcBef>
              <a:spcAft>
                <a:spcPts val="601"/>
              </a:spcAft>
              <a:buClr>
                <a:srgbClr val="00b0f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XO Tahion"/>
              </a:rPr>
              <a:t>Сотрудничает с крупнейшими </a:t>
            </a:r>
            <a:br>
              <a:rPr sz="1800"/>
            </a:b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XO Tahion"/>
              </a:rPr>
              <a:t>учебными центрами России.</a:t>
            </a:r>
            <a:endParaRPr b="0" lang="ru-RU" sz="1400" spc="-1" strike="noStrike">
              <a:latin typeface="XO Oriel"/>
            </a:endParaRPr>
          </a:p>
          <a:p>
            <a:pPr marL="284400" indent="-282600">
              <a:lnSpc>
                <a:spcPct val="110000"/>
              </a:lnSpc>
              <a:spcBef>
                <a:spcPts val="499"/>
              </a:spcBef>
              <a:spcAft>
                <a:spcPts val="601"/>
              </a:spcAft>
              <a:buClr>
                <a:srgbClr val="00b0f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XO Tahion"/>
              </a:rPr>
              <a:t>Присутствует во всех регионах РФ.</a:t>
            </a:r>
            <a:endParaRPr b="0" lang="ru-RU" sz="1400" spc="-1" strike="noStrike">
              <a:latin typeface="XO Oriel"/>
            </a:endParaRPr>
          </a:p>
          <a:p>
            <a:pPr marL="284400" indent="-282600">
              <a:lnSpc>
                <a:spcPct val="110000"/>
              </a:lnSpc>
              <a:spcBef>
                <a:spcPts val="499"/>
              </a:spcBef>
              <a:spcAft>
                <a:spcPts val="601"/>
              </a:spcAft>
              <a:buClr>
                <a:srgbClr val="00b0f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XO Tahion"/>
              </a:rPr>
              <a:t>Организовал обучение более 30 000 пользователей.</a:t>
            </a:r>
            <a:endParaRPr b="0" lang="ru-RU" sz="1400" spc="-1" strike="noStrike">
              <a:latin typeface="XO Oriel"/>
            </a:endParaRPr>
          </a:p>
          <a:p>
            <a:pPr marL="284400" indent="-282600">
              <a:lnSpc>
                <a:spcPct val="110000"/>
              </a:lnSpc>
              <a:spcBef>
                <a:spcPts val="499"/>
              </a:spcBef>
              <a:spcAft>
                <a:spcPts val="601"/>
              </a:spcAft>
              <a:buClr>
                <a:srgbClr val="00b0f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XO Tahion"/>
              </a:rPr>
              <a:t>Предоставляет обучающие программы крупнейшим вузам РФ, в том числе – РАНХиГС.</a:t>
            </a:r>
            <a:endParaRPr b="0" lang="ru-RU" sz="1400" spc="-1" strike="noStrike">
              <a:latin typeface="XO Oriel"/>
            </a:endParaRPr>
          </a:p>
        </p:txBody>
      </p:sp>
      <p:pic>
        <p:nvPicPr>
          <p:cNvPr id="258" name="Picture 2_1" descr=""/>
          <p:cNvPicPr/>
          <p:nvPr/>
        </p:nvPicPr>
        <p:blipFill>
          <a:blip r:embed="rId3"/>
          <a:stretch/>
        </p:blipFill>
        <p:spPr>
          <a:xfrm>
            <a:off x="7231680" y="1607760"/>
            <a:ext cx="1371600" cy="42300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4_1" descr=""/>
          <p:cNvPicPr/>
          <p:nvPr/>
        </p:nvPicPr>
        <p:blipFill>
          <a:blip r:embed="rId4"/>
          <a:stretch/>
        </p:blipFill>
        <p:spPr>
          <a:xfrm>
            <a:off x="7452720" y="916560"/>
            <a:ext cx="1007280" cy="46836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_1" descr=""/>
          <p:cNvPicPr/>
          <p:nvPr/>
        </p:nvPicPr>
        <p:blipFill>
          <a:blip r:embed="rId5"/>
          <a:stretch/>
        </p:blipFill>
        <p:spPr>
          <a:xfrm>
            <a:off x="5499720" y="936360"/>
            <a:ext cx="1577160" cy="51264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_1" descr=""/>
          <p:cNvPicPr/>
          <p:nvPr/>
        </p:nvPicPr>
        <p:blipFill>
          <a:blip r:embed="rId6"/>
          <a:stretch/>
        </p:blipFill>
        <p:spPr>
          <a:xfrm>
            <a:off x="5523480" y="1674360"/>
            <a:ext cx="1357200" cy="3290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2_1" descr=""/>
          <p:cNvPicPr/>
          <p:nvPr/>
        </p:nvPicPr>
        <p:blipFill>
          <a:blip r:embed="rId7"/>
          <a:stretch/>
        </p:blipFill>
        <p:spPr>
          <a:xfrm>
            <a:off x="5523480" y="2257560"/>
            <a:ext cx="1171080" cy="408600"/>
          </a:xfrm>
          <a:prstGeom prst="rect">
            <a:avLst/>
          </a:prstGeom>
          <a:ln w="0">
            <a:noFill/>
          </a:ln>
        </p:spPr>
      </p:pic>
      <p:pic>
        <p:nvPicPr>
          <p:cNvPr id="263" name="Рисунок 18_1" descr="Изображение выглядит как текст&#10;&#10;Автоматически созданное описание"/>
          <p:cNvPicPr/>
          <p:nvPr/>
        </p:nvPicPr>
        <p:blipFill>
          <a:blip r:embed="rId8"/>
          <a:stretch/>
        </p:blipFill>
        <p:spPr>
          <a:xfrm>
            <a:off x="6882480" y="2340000"/>
            <a:ext cx="1577160" cy="341640"/>
          </a:xfrm>
          <a:prstGeom prst="rect">
            <a:avLst/>
          </a:prstGeom>
          <a:ln w="0">
            <a:noFill/>
          </a:ln>
        </p:spPr>
      </p:pic>
      <p:pic>
        <p:nvPicPr>
          <p:cNvPr id="264" name="Рисунок 2_1" descr=""/>
          <p:cNvPicPr/>
          <p:nvPr/>
        </p:nvPicPr>
        <p:blipFill>
          <a:blip r:embed="rId9"/>
          <a:stretch/>
        </p:blipFill>
        <p:spPr>
          <a:xfrm>
            <a:off x="7014240" y="3299760"/>
            <a:ext cx="1551960" cy="469080"/>
          </a:xfrm>
          <a:prstGeom prst="rect">
            <a:avLst/>
          </a:prstGeom>
          <a:ln w="0">
            <a:noFill/>
          </a:ln>
        </p:spPr>
      </p:pic>
      <p:pic>
        <p:nvPicPr>
          <p:cNvPr id="265" name="Рисунок 7_1" descr=""/>
          <p:cNvPicPr/>
          <p:nvPr/>
        </p:nvPicPr>
        <p:blipFill>
          <a:blip r:embed="rId10"/>
          <a:stretch/>
        </p:blipFill>
        <p:spPr>
          <a:xfrm>
            <a:off x="5613840" y="2840760"/>
            <a:ext cx="1225080" cy="431280"/>
          </a:xfrm>
          <a:prstGeom prst="rect">
            <a:avLst/>
          </a:prstGeom>
          <a:ln w="0">
            <a:noFill/>
          </a:ln>
        </p:spPr>
      </p:pic>
      <p:pic>
        <p:nvPicPr>
          <p:cNvPr id="266" name="Рисунок 15_1" descr=""/>
          <p:cNvPicPr/>
          <p:nvPr/>
        </p:nvPicPr>
        <p:blipFill>
          <a:blip r:embed="rId11"/>
          <a:stretch/>
        </p:blipFill>
        <p:spPr>
          <a:xfrm>
            <a:off x="5626440" y="3339000"/>
            <a:ext cx="1140120" cy="743760"/>
          </a:xfrm>
          <a:prstGeom prst="rect">
            <a:avLst/>
          </a:prstGeom>
          <a:ln w="0">
            <a:noFill/>
          </a:ln>
        </p:spPr>
      </p:pic>
      <p:pic>
        <p:nvPicPr>
          <p:cNvPr id="267" name="Рисунок 19_1" descr=""/>
          <p:cNvPicPr/>
          <p:nvPr/>
        </p:nvPicPr>
        <p:blipFill>
          <a:blip r:embed="rId12"/>
          <a:stretch/>
        </p:blipFill>
        <p:spPr>
          <a:xfrm>
            <a:off x="7498440" y="2822760"/>
            <a:ext cx="671400" cy="58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Рисунок 14" descr="5.png"/>
          <p:cNvPicPr/>
          <p:nvPr/>
        </p:nvPicPr>
        <p:blipFill>
          <a:blip r:embed="rId1"/>
          <a:srcRect l="61573" t="0" r="12422" b="0"/>
          <a:stretch/>
        </p:blipFill>
        <p:spPr>
          <a:xfrm>
            <a:off x="6765480" y="0"/>
            <a:ext cx="2375280" cy="5140440"/>
          </a:xfrm>
          <a:prstGeom prst="rect">
            <a:avLst/>
          </a:prstGeom>
          <a:ln w="0">
            <a:noFill/>
          </a:ln>
        </p:spPr>
      </p:pic>
      <p:sp>
        <p:nvSpPr>
          <p:cNvPr id="269" name="Содержимое 2_0"/>
          <p:cNvSpPr/>
          <p:nvPr/>
        </p:nvSpPr>
        <p:spPr>
          <a:xfrm>
            <a:off x="504360" y="2140560"/>
            <a:ext cx="2719800" cy="51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Академическое партнерство </a:t>
            </a:r>
            <a:r>
              <a:rPr b="0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(некоммерческое)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270" name="Содержимое 3_0"/>
          <p:cNvSpPr/>
          <p:nvPr/>
        </p:nvSpPr>
        <p:spPr>
          <a:xfrm>
            <a:off x="504360" y="2761200"/>
            <a:ext cx="2719800" cy="10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XO Tahion"/>
                <a:ea typeface="DejaVu Sans"/>
              </a:rPr>
              <a:t>Начальное, среднее образование</a:t>
            </a:r>
            <a:br>
              <a:rPr sz="1800"/>
            </a:br>
            <a:r>
              <a:rPr b="0" lang="ru-RU" sz="1000" spc="-1" strike="noStrike">
                <a:solidFill>
                  <a:srgbClr val="000000"/>
                </a:solidFill>
                <a:latin typeface="XO Tahion"/>
                <a:ea typeface="DejaVu Sans"/>
              </a:rPr>
              <a:t>(школы, колледжи)</a:t>
            </a:r>
            <a:endParaRPr b="0" lang="ru-RU" sz="1000" spc="-1" strike="noStrike">
              <a:latin typeface="XO Oriel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XO Tahion"/>
                <a:ea typeface="DejaVu Sans"/>
              </a:rPr>
              <a:t>Высшее образование</a:t>
            </a:r>
            <a:br>
              <a:rPr sz="1800"/>
            </a:br>
            <a:r>
              <a:rPr b="0" lang="ru-RU" sz="1000" spc="-1" strike="noStrike">
                <a:solidFill>
                  <a:srgbClr val="000000"/>
                </a:solidFill>
                <a:latin typeface="XO Tahion"/>
                <a:ea typeface="DejaVu Sans"/>
              </a:rPr>
              <a:t>(вузы)</a:t>
            </a:r>
            <a:endParaRPr b="0" lang="ru-RU" sz="1000" spc="-1" strike="noStrike">
              <a:latin typeface="XO Oriel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XO Tahion"/>
                <a:ea typeface="DejaVu Sans"/>
              </a:rPr>
              <a:t>Дополнительное образование</a:t>
            </a:r>
            <a:br>
              <a:rPr sz="1800"/>
            </a:br>
            <a:r>
              <a:rPr b="0" lang="ru-RU" sz="1000" spc="-1" strike="noStrike">
                <a:solidFill>
                  <a:srgbClr val="000000"/>
                </a:solidFill>
                <a:latin typeface="XO Tahion"/>
                <a:ea typeface="DejaVu Sans"/>
              </a:rPr>
              <a:t>(центры повышения квалификации)</a:t>
            </a:r>
            <a:endParaRPr b="0" lang="ru-RU" sz="1000" spc="-1" strike="noStrike">
              <a:latin typeface="XO Oriel"/>
            </a:endParaRPr>
          </a:p>
        </p:txBody>
      </p:sp>
      <p:sp>
        <p:nvSpPr>
          <p:cNvPr id="271" name="Содержимое 4_0"/>
          <p:cNvSpPr/>
          <p:nvPr/>
        </p:nvSpPr>
        <p:spPr>
          <a:xfrm>
            <a:off x="3518640" y="2140560"/>
            <a:ext cx="2719440" cy="51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Авторизационное партнерство </a:t>
            </a:r>
            <a:r>
              <a:rPr b="0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(коммерческое)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272" name="Содержимое 5_0"/>
          <p:cNvSpPr/>
          <p:nvPr/>
        </p:nvSpPr>
        <p:spPr>
          <a:xfrm>
            <a:off x="3518640" y="2761200"/>
            <a:ext cx="2719440" cy="10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Учебные центры, имеющие лицензию на образовательную деятельность</a:t>
            </a:r>
            <a:br>
              <a:rPr sz="1000"/>
            </a:br>
            <a:endParaRPr b="0" lang="ru-RU" sz="1000" spc="-1" strike="noStrike">
              <a:latin typeface="XO Oriel"/>
            </a:endParaRPr>
          </a:p>
        </p:txBody>
      </p:sp>
      <p:sp>
        <p:nvSpPr>
          <p:cNvPr id="273" name="Название 6_0"/>
          <p:cNvSpPr/>
          <p:nvPr/>
        </p:nvSpPr>
        <p:spPr>
          <a:xfrm>
            <a:off x="475560" y="484200"/>
            <a:ext cx="5762520" cy="3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0c0c0c"/>
                </a:solidFill>
                <a:latin typeface="XO Tahion"/>
                <a:ea typeface="DejaVu Sans"/>
              </a:rPr>
              <a:t>Типы </a:t>
            </a:r>
            <a:r>
              <a:rPr b="1" lang="ru-RU" sz="2800" spc="-1" strike="noStrike">
                <a:solidFill>
                  <a:srgbClr val="0c0c0c"/>
                </a:solidFill>
                <a:latin typeface="XO Tahion"/>
                <a:ea typeface="DejaVu Sans"/>
              </a:rPr>
              <a:t>партнеров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274" name="Рисунок 17_0" descr="Школа.png"/>
          <p:cNvPicPr/>
          <p:nvPr/>
        </p:nvPicPr>
        <p:blipFill>
          <a:blip r:embed="rId2"/>
          <a:srcRect l="0" t="-10207" r="0" b="-10207"/>
          <a:stretch/>
        </p:blipFill>
        <p:spPr>
          <a:xfrm>
            <a:off x="504720" y="1231920"/>
            <a:ext cx="606240" cy="555480"/>
          </a:xfrm>
          <a:prstGeom prst="rect">
            <a:avLst/>
          </a:prstGeom>
          <a:ln w="0">
            <a:noFill/>
          </a:ln>
        </p:spPr>
      </p:pic>
      <p:pic>
        <p:nvPicPr>
          <p:cNvPr id="275" name="Рисунок 16_0" descr="Все включено_2.png"/>
          <p:cNvPicPr/>
          <p:nvPr/>
        </p:nvPicPr>
        <p:blipFill>
          <a:blip r:embed="rId3"/>
          <a:srcRect l="0" t="-2648" r="0" b="-2648"/>
          <a:stretch/>
        </p:blipFill>
        <p:spPr>
          <a:xfrm>
            <a:off x="3519360" y="1231920"/>
            <a:ext cx="606240" cy="555480"/>
          </a:xfrm>
          <a:prstGeom prst="rect">
            <a:avLst/>
          </a:prstGeom>
          <a:ln w="0">
            <a:noFill/>
          </a:ln>
        </p:spPr>
      </p:pic>
      <p:sp>
        <p:nvSpPr>
          <p:cNvPr id="276" name="Номер слайда 3_0"/>
          <p:cNvSpPr/>
          <p:nvPr/>
        </p:nvSpPr>
        <p:spPr>
          <a:xfrm>
            <a:off x="7699680" y="4543560"/>
            <a:ext cx="946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27F88853-7D20-497B-A96F-82FF259F076E}" type="slidenum">
              <a:rPr b="0" lang="ru-RU" sz="1400" spc="-1" strike="noStrike">
                <a:solidFill>
                  <a:srgbClr val="7b8992"/>
                </a:solidFill>
                <a:latin typeface="XO Tahion"/>
                <a:ea typeface="DejaVu Sans"/>
              </a:rPr>
              <a:t>&lt;номер&gt;</a:t>
            </a:fld>
            <a:endParaRPr b="0" lang="ru-RU" sz="14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Объект 1"/>
          <p:cNvSpPr/>
          <p:nvPr/>
        </p:nvSpPr>
        <p:spPr>
          <a:xfrm>
            <a:off x="485640" y="1168560"/>
            <a:ext cx="4177440" cy="260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Заголовок 2"/>
          <p:cNvSpPr/>
          <p:nvPr/>
        </p:nvSpPr>
        <p:spPr>
          <a:xfrm>
            <a:off x="475560" y="484200"/>
            <a:ext cx="8521920" cy="3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c0c0c"/>
                </a:solidFill>
                <a:latin typeface="XO Tahion"/>
                <a:ea typeface="DejaVu Sans"/>
              </a:rPr>
              <a:t>Как выбрать тип партнерства</a:t>
            </a:r>
            <a:endParaRPr b="0" lang="ru-RU" sz="2800" spc="-1" strike="noStrike">
              <a:latin typeface="XO Oriel"/>
            </a:endParaRPr>
          </a:p>
        </p:txBody>
      </p:sp>
      <p:sp>
        <p:nvSpPr>
          <p:cNvPr id="279" name=""/>
          <p:cNvSpPr/>
          <p:nvPr/>
        </p:nvSpPr>
        <p:spPr>
          <a:xfrm>
            <a:off x="446400" y="4140000"/>
            <a:ext cx="2251080" cy="357480"/>
          </a:xfrm>
          <a:custGeom>
            <a:avLst/>
            <a:gdLst/>
            <a:ahLst/>
            <a:rect l="l" t="t" r="r" b="b"/>
            <a:pathLst>
              <a:path w="6262" h="1002">
                <a:moveTo>
                  <a:pt x="166" y="0"/>
                </a:moveTo>
                <a:lnTo>
                  <a:pt x="167" y="0"/>
                </a:lnTo>
                <a:cubicBezTo>
                  <a:pt x="138" y="0"/>
                  <a:pt x="109" y="8"/>
                  <a:pt x="83" y="22"/>
                </a:cubicBezTo>
                <a:cubicBezTo>
                  <a:pt x="58" y="37"/>
                  <a:pt x="37" y="58"/>
                  <a:pt x="22" y="83"/>
                </a:cubicBezTo>
                <a:cubicBezTo>
                  <a:pt x="8" y="109"/>
                  <a:pt x="0" y="138"/>
                  <a:pt x="0" y="167"/>
                </a:cubicBezTo>
                <a:lnTo>
                  <a:pt x="0" y="834"/>
                </a:lnTo>
                <a:lnTo>
                  <a:pt x="0" y="834"/>
                </a:lnTo>
                <a:cubicBezTo>
                  <a:pt x="0" y="863"/>
                  <a:pt x="8" y="892"/>
                  <a:pt x="22" y="918"/>
                </a:cubicBezTo>
                <a:cubicBezTo>
                  <a:pt x="37" y="943"/>
                  <a:pt x="58" y="964"/>
                  <a:pt x="83" y="979"/>
                </a:cubicBezTo>
                <a:cubicBezTo>
                  <a:pt x="109" y="993"/>
                  <a:pt x="138" y="1001"/>
                  <a:pt x="167" y="1001"/>
                </a:cubicBezTo>
                <a:lnTo>
                  <a:pt x="6094" y="1001"/>
                </a:lnTo>
                <a:lnTo>
                  <a:pt x="6094" y="1001"/>
                </a:lnTo>
                <a:cubicBezTo>
                  <a:pt x="6123" y="1001"/>
                  <a:pt x="6152" y="993"/>
                  <a:pt x="6178" y="979"/>
                </a:cubicBezTo>
                <a:cubicBezTo>
                  <a:pt x="6203" y="964"/>
                  <a:pt x="6224" y="943"/>
                  <a:pt x="6239" y="918"/>
                </a:cubicBezTo>
                <a:cubicBezTo>
                  <a:pt x="6253" y="892"/>
                  <a:pt x="6261" y="863"/>
                  <a:pt x="6261" y="834"/>
                </a:cubicBezTo>
                <a:lnTo>
                  <a:pt x="6261" y="166"/>
                </a:lnTo>
                <a:lnTo>
                  <a:pt x="6261" y="167"/>
                </a:lnTo>
                <a:lnTo>
                  <a:pt x="6261" y="167"/>
                </a:lnTo>
                <a:cubicBezTo>
                  <a:pt x="6261" y="138"/>
                  <a:pt x="6253" y="109"/>
                  <a:pt x="6239" y="83"/>
                </a:cubicBezTo>
                <a:cubicBezTo>
                  <a:pt x="6224" y="58"/>
                  <a:pt x="6203" y="37"/>
                  <a:pt x="6178" y="22"/>
                </a:cubicBezTo>
                <a:cubicBezTo>
                  <a:pt x="6152" y="8"/>
                  <a:pt x="6123" y="0"/>
                  <a:pt x="6094" y="0"/>
                </a:cubicBezTo>
                <a:lnTo>
                  <a:pt x="166" y="0"/>
                </a:lnTo>
              </a:path>
            </a:pathLst>
          </a:custGeom>
          <a:solidFill>
            <a:srgbClr val="1c9e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050" spc="-1" strike="noStrike">
                <a:solidFill>
                  <a:srgbClr val="000000"/>
                </a:solidFill>
                <a:latin typeface="XO Tahion"/>
                <a:ea typeface="DejaVu Sans"/>
              </a:rPr>
              <a:t>Авторизованное партнерство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280" name=""/>
          <p:cNvSpPr/>
          <p:nvPr/>
        </p:nvSpPr>
        <p:spPr>
          <a:xfrm>
            <a:off x="900000" y="1440000"/>
            <a:ext cx="360" cy="540000"/>
          </a:xfrm>
          <a:prstGeom prst="line">
            <a:avLst/>
          </a:prstGeom>
          <a:ln w="0">
            <a:solidFill>
              <a:srgbClr val="1c9e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"/>
          <p:cNvSpPr/>
          <p:nvPr/>
        </p:nvSpPr>
        <p:spPr>
          <a:xfrm>
            <a:off x="485640" y="1080000"/>
            <a:ext cx="8277480" cy="357480"/>
          </a:xfrm>
          <a:custGeom>
            <a:avLst/>
            <a:gdLst/>
            <a:ahLst/>
            <a:rect l="l" t="t" r="r" b="b"/>
            <a:pathLst>
              <a:path w="23002" h="1002">
                <a:moveTo>
                  <a:pt x="166" y="0"/>
                </a:moveTo>
                <a:lnTo>
                  <a:pt x="167" y="0"/>
                </a:lnTo>
                <a:cubicBezTo>
                  <a:pt x="138" y="0"/>
                  <a:pt x="109" y="8"/>
                  <a:pt x="83" y="22"/>
                </a:cubicBezTo>
                <a:cubicBezTo>
                  <a:pt x="58" y="37"/>
                  <a:pt x="37" y="58"/>
                  <a:pt x="22" y="83"/>
                </a:cubicBezTo>
                <a:cubicBezTo>
                  <a:pt x="8" y="109"/>
                  <a:pt x="0" y="138"/>
                  <a:pt x="0" y="167"/>
                </a:cubicBezTo>
                <a:lnTo>
                  <a:pt x="0" y="834"/>
                </a:lnTo>
                <a:lnTo>
                  <a:pt x="0" y="834"/>
                </a:lnTo>
                <a:cubicBezTo>
                  <a:pt x="0" y="863"/>
                  <a:pt x="8" y="892"/>
                  <a:pt x="22" y="918"/>
                </a:cubicBezTo>
                <a:cubicBezTo>
                  <a:pt x="37" y="943"/>
                  <a:pt x="58" y="964"/>
                  <a:pt x="83" y="979"/>
                </a:cubicBezTo>
                <a:cubicBezTo>
                  <a:pt x="109" y="993"/>
                  <a:pt x="138" y="1001"/>
                  <a:pt x="167" y="1001"/>
                </a:cubicBezTo>
                <a:lnTo>
                  <a:pt x="22834" y="1001"/>
                </a:lnTo>
                <a:lnTo>
                  <a:pt x="22834" y="1001"/>
                </a:lnTo>
                <a:cubicBezTo>
                  <a:pt x="22863" y="1001"/>
                  <a:pt x="22892" y="993"/>
                  <a:pt x="22918" y="979"/>
                </a:cubicBezTo>
                <a:cubicBezTo>
                  <a:pt x="22943" y="964"/>
                  <a:pt x="22964" y="943"/>
                  <a:pt x="22979" y="918"/>
                </a:cubicBezTo>
                <a:cubicBezTo>
                  <a:pt x="22993" y="892"/>
                  <a:pt x="23001" y="863"/>
                  <a:pt x="23001" y="834"/>
                </a:cubicBezTo>
                <a:lnTo>
                  <a:pt x="23000" y="166"/>
                </a:lnTo>
                <a:lnTo>
                  <a:pt x="23001" y="167"/>
                </a:lnTo>
                <a:lnTo>
                  <a:pt x="23001" y="167"/>
                </a:lnTo>
                <a:cubicBezTo>
                  <a:pt x="23001" y="138"/>
                  <a:pt x="22993" y="109"/>
                  <a:pt x="22979" y="83"/>
                </a:cubicBezTo>
                <a:cubicBezTo>
                  <a:pt x="22964" y="58"/>
                  <a:pt x="22943" y="37"/>
                  <a:pt x="22918" y="22"/>
                </a:cubicBezTo>
                <a:cubicBezTo>
                  <a:pt x="22892" y="8"/>
                  <a:pt x="22863" y="0"/>
                  <a:pt x="22834" y="0"/>
                </a:cubicBezTo>
                <a:lnTo>
                  <a:pt x="166" y="0"/>
                </a:lnTo>
              </a:path>
            </a:pathLst>
          </a:custGeom>
          <a:solidFill>
            <a:srgbClr val="1c9e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050" spc="-1" strike="noStrike">
                <a:solidFill>
                  <a:srgbClr val="000000"/>
                </a:solidFill>
                <a:latin typeface="XO Tahion"/>
                <a:ea typeface="DejaVu Sans"/>
              </a:rPr>
              <a:t>Государственное учреждение основного, профессионального или дополнительного образования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282" name=""/>
          <p:cNvSpPr/>
          <p:nvPr/>
        </p:nvSpPr>
        <p:spPr>
          <a:xfrm>
            <a:off x="6386400" y="4176000"/>
            <a:ext cx="2251080" cy="357480"/>
          </a:xfrm>
          <a:custGeom>
            <a:avLst/>
            <a:gdLst/>
            <a:ahLst/>
            <a:rect l="l" t="t" r="r" b="b"/>
            <a:pathLst>
              <a:path w="6262" h="1002">
                <a:moveTo>
                  <a:pt x="166" y="0"/>
                </a:moveTo>
                <a:lnTo>
                  <a:pt x="167" y="0"/>
                </a:lnTo>
                <a:cubicBezTo>
                  <a:pt x="138" y="0"/>
                  <a:pt x="109" y="8"/>
                  <a:pt x="83" y="22"/>
                </a:cubicBezTo>
                <a:cubicBezTo>
                  <a:pt x="58" y="37"/>
                  <a:pt x="37" y="58"/>
                  <a:pt x="22" y="83"/>
                </a:cubicBezTo>
                <a:cubicBezTo>
                  <a:pt x="8" y="109"/>
                  <a:pt x="0" y="138"/>
                  <a:pt x="0" y="167"/>
                </a:cubicBezTo>
                <a:lnTo>
                  <a:pt x="0" y="834"/>
                </a:lnTo>
                <a:lnTo>
                  <a:pt x="0" y="834"/>
                </a:lnTo>
                <a:cubicBezTo>
                  <a:pt x="0" y="863"/>
                  <a:pt x="8" y="892"/>
                  <a:pt x="22" y="918"/>
                </a:cubicBezTo>
                <a:cubicBezTo>
                  <a:pt x="37" y="943"/>
                  <a:pt x="58" y="964"/>
                  <a:pt x="83" y="979"/>
                </a:cubicBezTo>
                <a:cubicBezTo>
                  <a:pt x="109" y="993"/>
                  <a:pt x="138" y="1001"/>
                  <a:pt x="167" y="1001"/>
                </a:cubicBezTo>
                <a:lnTo>
                  <a:pt x="6094" y="1001"/>
                </a:lnTo>
                <a:lnTo>
                  <a:pt x="6094" y="1001"/>
                </a:lnTo>
                <a:cubicBezTo>
                  <a:pt x="6123" y="1001"/>
                  <a:pt x="6152" y="993"/>
                  <a:pt x="6178" y="979"/>
                </a:cubicBezTo>
                <a:cubicBezTo>
                  <a:pt x="6203" y="964"/>
                  <a:pt x="6224" y="943"/>
                  <a:pt x="6239" y="918"/>
                </a:cubicBezTo>
                <a:cubicBezTo>
                  <a:pt x="6253" y="892"/>
                  <a:pt x="6261" y="863"/>
                  <a:pt x="6261" y="834"/>
                </a:cubicBezTo>
                <a:lnTo>
                  <a:pt x="6261" y="166"/>
                </a:lnTo>
                <a:lnTo>
                  <a:pt x="6261" y="167"/>
                </a:lnTo>
                <a:lnTo>
                  <a:pt x="6261" y="167"/>
                </a:lnTo>
                <a:cubicBezTo>
                  <a:pt x="6261" y="138"/>
                  <a:pt x="6253" y="109"/>
                  <a:pt x="6239" y="83"/>
                </a:cubicBezTo>
                <a:cubicBezTo>
                  <a:pt x="6224" y="58"/>
                  <a:pt x="6203" y="37"/>
                  <a:pt x="6178" y="22"/>
                </a:cubicBezTo>
                <a:cubicBezTo>
                  <a:pt x="6152" y="8"/>
                  <a:pt x="6123" y="0"/>
                  <a:pt x="6094" y="0"/>
                </a:cubicBezTo>
                <a:lnTo>
                  <a:pt x="166" y="0"/>
                </a:lnTo>
              </a:path>
            </a:pathLst>
          </a:custGeom>
          <a:solidFill>
            <a:srgbClr val="1c9e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050" spc="-1" strike="noStrike">
                <a:solidFill>
                  <a:srgbClr val="000000"/>
                </a:solidFill>
                <a:latin typeface="XO Tahion"/>
                <a:ea typeface="DejaVu Sans"/>
              </a:rPr>
              <a:t>Академическое партнерство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283" name=""/>
          <p:cNvSpPr/>
          <p:nvPr/>
        </p:nvSpPr>
        <p:spPr>
          <a:xfrm>
            <a:off x="8100000" y="1440000"/>
            <a:ext cx="360" cy="540000"/>
          </a:xfrm>
          <a:prstGeom prst="line">
            <a:avLst/>
          </a:prstGeom>
          <a:ln w="0">
            <a:solidFill>
              <a:srgbClr val="1c9e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"/>
          <p:cNvSpPr/>
          <p:nvPr/>
        </p:nvSpPr>
        <p:spPr>
          <a:xfrm>
            <a:off x="7576200" y="1584720"/>
            <a:ext cx="523440" cy="23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050" spc="-1" strike="noStrike">
                <a:solidFill>
                  <a:srgbClr val="000000"/>
                </a:solidFill>
                <a:latin typeface="XO Oriel"/>
                <a:ea typeface="DejaVu Sans"/>
              </a:rPr>
              <a:t>Да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285" name=""/>
          <p:cNvSpPr/>
          <p:nvPr/>
        </p:nvSpPr>
        <p:spPr>
          <a:xfrm>
            <a:off x="1080000" y="1561680"/>
            <a:ext cx="719280" cy="23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050" spc="-1" strike="noStrike">
                <a:solidFill>
                  <a:srgbClr val="000000"/>
                </a:solidFill>
                <a:latin typeface="XO Oriel"/>
                <a:ea typeface="DejaVu Sans"/>
              </a:rPr>
              <a:t>Нет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286" name=""/>
          <p:cNvSpPr/>
          <p:nvPr/>
        </p:nvSpPr>
        <p:spPr>
          <a:xfrm>
            <a:off x="5400000" y="1980000"/>
            <a:ext cx="3417480" cy="357480"/>
          </a:xfrm>
          <a:custGeom>
            <a:avLst/>
            <a:gdLst/>
            <a:ahLst/>
            <a:rect l="l" t="t" r="r" b="b"/>
            <a:pathLst>
              <a:path w="9502" h="1002">
                <a:moveTo>
                  <a:pt x="166" y="0"/>
                </a:moveTo>
                <a:lnTo>
                  <a:pt x="167" y="0"/>
                </a:lnTo>
                <a:cubicBezTo>
                  <a:pt x="138" y="0"/>
                  <a:pt x="109" y="8"/>
                  <a:pt x="83" y="22"/>
                </a:cubicBezTo>
                <a:cubicBezTo>
                  <a:pt x="58" y="37"/>
                  <a:pt x="37" y="58"/>
                  <a:pt x="22" y="83"/>
                </a:cubicBezTo>
                <a:cubicBezTo>
                  <a:pt x="8" y="109"/>
                  <a:pt x="0" y="138"/>
                  <a:pt x="0" y="167"/>
                </a:cubicBezTo>
                <a:lnTo>
                  <a:pt x="0" y="834"/>
                </a:lnTo>
                <a:lnTo>
                  <a:pt x="0" y="834"/>
                </a:lnTo>
                <a:cubicBezTo>
                  <a:pt x="0" y="863"/>
                  <a:pt x="8" y="892"/>
                  <a:pt x="22" y="918"/>
                </a:cubicBezTo>
                <a:cubicBezTo>
                  <a:pt x="37" y="943"/>
                  <a:pt x="58" y="964"/>
                  <a:pt x="83" y="979"/>
                </a:cubicBezTo>
                <a:cubicBezTo>
                  <a:pt x="109" y="993"/>
                  <a:pt x="138" y="1001"/>
                  <a:pt x="167" y="1001"/>
                </a:cubicBezTo>
                <a:lnTo>
                  <a:pt x="9334" y="1001"/>
                </a:lnTo>
                <a:lnTo>
                  <a:pt x="9334" y="1001"/>
                </a:lnTo>
                <a:cubicBezTo>
                  <a:pt x="9363" y="1001"/>
                  <a:pt x="9392" y="993"/>
                  <a:pt x="9418" y="979"/>
                </a:cubicBezTo>
                <a:cubicBezTo>
                  <a:pt x="9443" y="964"/>
                  <a:pt x="9464" y="943"/>
                  <a:pt x="9479" y="918"/>
                </a:cubicBezTo>
                <a:cubicBezTo>
                  <a:pt x="9493" y="892"/>
                  <a:pt x="9501" y="863"/>
                  <a:pt x="9501" y="834"/>
                </a:cubicBezTo>
                <a:lnTo>
                  <a:pt x="9501" y="166"/>
                </a:lnTo>
                <a:lnTo>
                  <a:pt x="9501" y="167"/>
                </a:lnTo>
                <a:lnTo>
                  <a:pt x="9501" y="167"/>
                </a:lnTo>
                <a:cubicBezTo>
                  <a:pt x="9501" y="138"/>
                  <a:pt x="9493" y="109"/>
                  <a:pt x="9479" y="83"/>
                </a:cubicBezTo>
                <a:cubicBezTo>
                  <a:pt x="9464" y="58"/>
                  <a:pt x="9443" y="37"/>
                  <a:pt x="9418" y="22"/>
                </a:cubicBezTo>
                <a:cubicBezTo>
                  <a:pt x="9392" y="8"/>
                  <a:pt x="9363" y="0"/>
                  <a:pt x="9334" y="0"/>
                </a:cubicBezTo>
                <a:lnTo>
                  <a:pt x="166" y="0"/>
                </a:lnTo>
              </a:path>
            </a:pathLst>
          </a:custGeom>
          <a:solidFill>
            <a:srgbClr val="1c9e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050" spc="-1" strike="noStrike">
                <a:solidFill>
                  <a:srgbClr val="000000"/>
                </a:solidFill>
                <a:latin typeface="XO Tahion"/>
                <a:ea typeface="DejaVu Sans"/>
              </a:rPr>
              <a:t>В какую программу встраивается МойОфис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287" name=""/>
          <p:cNvSpPr/>
          <p:nvPr/>
        </p:nvSpPr>
        <p:spPr>
          <a:xfrm flipH="1">
            <a:off x="2700000" y="3060000"/>
            <a:ext cx="1620000" cy="1080000"/>
          </a:xfrm>
          <a:prstGeom prst="line">
            <a:avLst/>
          </a:prstGeom>
          <a:ln w="0">
            <a:solidFill>
              <a:srgbClr val="1c9e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"/>
          <p:cNvSpPr/>
          <p:nvPr/>
        </p:nvSpPr>
        <p:spPr>
          <a:xfrm>
            <a:off x="8100000" y="2340000"/>
            <a:ext cx="360" cy="1836000"/>
          </a:xfrm>
          <a:prstGeom prst="line">
            <a:avLst/>
          </a:prstGeom>
          <a:ln w="0">
            <a:solidFill>
              <a:srgbClr val="1c9e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"/>
          <p:cNvSpPr/>
          <p:nvPr/>
        </p:nvSpPr>
        <p:spPr>
          <a:xfrm>
            <a:off x="4320000" y="2461680"/>
            <a:ext cx="1439280" cy="23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050" spc="-1" strike="noStrike">
                <a:solidFill>
                  <a:srgbClr val="000000"/>
                </a:solidFill>
                <a:latin typeface="XO Oriel"/>
                <a:ea typeface="DejaVu Sans"/>
              </a:rPr>
              <a:t>Дополнительную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290" name=""/>
          <p:cNvSpPr/>
          <p:nvPr/>
        </p:nvSpPr>
        <p:spPr>
          <a:xfrm>
            <a:off x="7200000" y="2425680"/>
            <a:ext cx="1079280" cy="23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050" spc="-1" strike="noStrike">
                <a:solidFill>
                  <a:srgbClr val="000000"/>
                </a:solidFill>
                <a:latin typeface="XO Oriel"/>
                <a:ea typeface="DejaVu Sans"/>
              </a:rPr>
              <a:t>Основную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291" name=""/>
          <p:cNvSpPr/>
          <p:nvPr/>
        </p:nvSpPr>
        <p:spPr>
          <a:xfrm>
            <a:off x="485640" y="1980000"/>
            <a:ext cx="2251080" cy="357480"/>
          </a:xfrm>
          <a:custGeom>
            <a:avLst/>
            <a:gdLst/>
            <a:ahLst/>
            <a:rect l="l" t="t" r="r" b="b"/>
            <a:pathLst>
              <a:path w="6262" h="1002">
                <a:moveTo>
                  <a:pt x="166" y="0"/>
                </a:moveTo>
                <a:lnTo>
                  <a:pt x="167" y="0"/>
                </a:lnTo>
                <a:cubicBezTo>
                  <a:pt x="138" y="0"/>
                  <a:pt x="109" y="8"/>
                  <a:pt x="83" y="22"/>
                </a:cubicBezTo>
                <a:cubicBezTo>
                  <a:pt x="58" y="37"/>
                  <a:pt x="37" y="58"/>
                  <a:pt x="22" y="83"/>
                </a:cubicBezTo>
                <a:cubicBezTo>
                  <a:pt x="8" y="109"/>
                  <a:pt x="0" y="138"/>
                  <a:pt x="0" y="167"/>
                </a:cubicBezTo>
                <a:lnTo>
                  <a:pt x="0" y="834"/>
                </a:lnTo>
                <a:lnTo>
                  <a:pt x="0" y="834"/>
                </a:lnTo>
                <a:cubicBezTo>
                  <a:pt x="0" y="863"/>
                  <a:pt x="8" y="892"/>
                  <a:pt x="22" y="918"/>
                </a:cubicBezTo>
                <a:cubicBezTo>
                  <a:pt x="37" y="943"/>
                  <a:pt x="58" y="964"/>
                  <a:pt x="83" y="979"/>
                </a:cubicBezTo>
                <a:cubicBezTo>
                  <a:pt x="109" y="993"/>
                  <a:pt x="138" y="1001"/>
                  <a:pt x="167" y="1001"/>
                </a:cubicBezTo>
                <a:lnTo>
                  <a:pt x="6094" y="1001"/>
                </a:lnTo>
                <a:lnTo>
                  <a:pt x="6094" y="1001"/>
                </a:lnTo>
                <a:cubicBezTo>
                  <a:pt x="6123" y="1001"/>
                  <a:pt x="6152" y="993"/>
                  <a:pt x="6178" y="979"/>
                </a:cubicBezTo>
                <a:cubicBezTo>
                  <a:pt x="6203" y="964"/>
                  <a:pt x="6224" y="943"/>
                  <a:pt x="6239" y="918"/>
                </a:cubicBezTo>
                <a:cubicBezTo>
                  <a:pt x="6253" y="892"/>
                  <a:pt x="6261" y="863"/>
                  <a:pt x="6261" y="834"/>
                </a:cubicBezTo>
                <a:lnTo>
                  <a:pt x="6261" y="166"/>
                </a:lnTo>
                <a:lnTo>
                  <a:pt x="6261" y="167"/>
                </a:lnTo>
                <a:lnTo>
                  <a:pt x="6261" y="167"/>
                </a:lnTo>
                <a:cubicBezTo>
                  <a:pt x="6261" y="138"/>
                  <a:pt x="6253" y="109"/>
                  <a:pt x="6239" y="83"/>
                </a:cubicBezTo>
                <a:cubicBezTo>
                  <a:pt x="6224" y="58"/>
                  <a:pt x="6203" y="37"/>
                  <a:pt x="6178" y="22"/>
                </a:cubicBezTo>
                <a:cubicBezTo>
                  <a:pt x="6152" y="8"/>
                  <a:pt x="6123" y="0"/>
                  <a:pt x="6094" y="0"/>
                </a:cubicBezTo>
                <a:lnTo>
                  <a:pt x="166" y="0"/>
                </a:lnTo>
              </a:path>
            </a:pathLst>
          </a:custGeom>
          <a:solidFill>
            <a:srgbClr val="1c9e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050" spc="-1" strike="noStrike">
                <a:solidFill>
                  <a:srgbClr val="000000"/>
                </a:solidFill>
                <a:latin typeface="XO Tahion"/>
                <a:ea typeface="DejaVu Sans"/>
              </a:rPr>
              <a:t>Тип учреждения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292" name=""/>
          <p:cNvSpPr/>
          <p:nvPr/>
        </p:nvSpPr>
        <p:spPr>
          <a:xfrm>
            <a:off x="900000" y="2304000"/>
            <a:ext cx="360" cy="1836000"/>
          </a:xfrm>
          <a:prstGeom prst="line">
            <a:avLst/>
          </a:prstGeom>
          <a:ln w="0">
            <a:solidFill>
              <a:srgbClr val="1c9e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"/>
          <p:cNvSpPr/>
          <p:nvPr/>
        </p:nvSpPr>
        <p:spPr>
          <a:xfrm>
            <a:off x="2930760" y="1800000"/>
            <a:ext cx="2610720" cy="38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050" spc="-1" strike="noStrike">
                <a:solidFill>
                  <a:srgbClr val="000000"/>
                </a:solidFill>
                <a:latin typeface="XO Oriel"/>
                <a:ea typeface="DejaVu Sans"/>
              </a:rPr>
              <a:t>НКО, частное образовательное учреждение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294" name=""/>
          <p:cNvSpPr/>
          <p:nvPr/>
        </p:nvSpPr>
        <p:spPr>
          <a:xfrm>
            <a:off x="900000" y="2377800"/>
            <a:ext cx="1617480" cy="82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050" spc="-1" strike="noStrike">
                <a:solidFill>
                  <a:srgbClr val="000000"/>
                </a:solidFill>
                <a:latin typeface="XO Oriel"/>
                <a:ea typeface="DejaVu Sans"/>
              </a:rPr>
              <a:t>Учебный центр, коммерческая онлайн-школа, сервис-агрегатор курсов, центр компетенций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295" name=""/>
          <p:cNvSpPr/>
          <p:nvPr/>
        </p:nvSpPr>
        <p:spPr>
          <a:xfrm>
            <a:off x="2739240" y="2160000"/>
            <a:ext cx="2660760" cy="360"/>
          </a:xfrm>
          <a:prstGeom prst="line">
            <a:avLst/>
          </a:prstGeom>
          <a:ln w="0">
            <a:solidFill>
              <a:srgbClr val="1c9e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"/>
          <p:cNvSpPr/>
          <p:nvPr/>
        </p:nvSpPr>
        <p:spPr>
          <a:xfrm>
            <a:off x="4320000" y="2844000"/>
            <a:ext cx="2553480" cy="357480"/>
          </a:xfrm>
          <a:custGeom>
            <a:avLst/>
            <a:gdLst/>
            <a:ahLst/>
            <a:rect l="l" t="t" r="r" b="b"/>
            <a:pathLst>
              <a:path w="7102" h="1002">
                <a:moveTo>
                  <a:pt x="166" y="0"/>
                </a:moveTo>
                <a:lnTo>
                  <a:pt x="167" y="0"/>
                </a:lnTo>
                <a:cubicBezTo>
                  <a:pt x="138" y="0"/>
                  <a:pt x="109" y="8"/>
                  <a:pt x="83" y="22"/>
                </a:cubicBezTo>
                <a:cubicBezTo>
                  <a:pt x="58" y="37"/>
                  <a:pt x="37" y="58"/>
                  <a:pt x="22" y="83"/>
                </a:cubicBezTo>
                <a:cubicBezTo>
                  <a:pt x="8" y="109"/>
                  <a:pt x="0" y="138"/>
                  <a:pt x="0" y="167"/>
                </a:cubicBezTo>
                <a:lnTo>
                  <a:pt x="0" y="834"/>
                </a:lnTo>
                <a:lnTo>
                  <a:pt x="0" y="834"/>
                </a:lnTo>
                <a:cubicBezTo>
                  <a:pt x="0" y="863"/>
                  <a:pt x="8" y="892"/>
                  <a:pt x="22" y="918"/>
                </a:cubicBezTo>
                <a:cubicBezTo>
                  <a:pt x="37" y="943"/>
                  <a:pt x="58" y="964"/>
                  <a:pt x="83" y="979"/>
                </a:cubicBezTo>
                <a:cubicBezTo>
                  <a:pt x="109" y="993"/>
                  <a:pt x="138" y="1001"/>
                  <a:pt x="167" y="1001"/>
                </a:cubicBezTo>
                <a:lnTo>
                  <a:pt x="6934" y="1001"/>
                </a:lnTo>
                <a:lnTo>
                  <a:pt x="6934" y="1001"/>
                </a:lnTo>
                <a:cubicBezTo>
                  <a:pt x="6963" y="1001"/>
                  <a:pt x="6992" y="993"/>
                  <a:pt x="7018" y="979"/>
                </a:cubicBezTo>
                <a:cubicBezTo>
                  <a:pt x="7043" y="964"/>
                  <a:pt x="7064" y="943"/>
                  <a:pt x="7079" y="918"/>
                </a:cubicBezTo>
                <a:cubicBezTo>
                  <a:pt x="7093" y="892"/>
                  <a:pt x="7101" y="863"/>
                  <a:pt x="7101" y="834"/>
                </a:cubicBezTo>
                <a:lnTo>
                  <a:pt x="7100" y="166"/>
                </a:lnTo>
                <a:lnTo>
                  <a:pt x="7101" y="167"/>
                </a:lnTo>
                <a:lnTo>
                  <a:pt x="7101" y="167"/>
                </a:lnTo>
                <a:cubicBezTo>
                  <a:pt x="7101" y="138"/>
                  <a:pt x="7093" y="109"/>
                  <a:pt x="7079" y="83"/>
                </a:cubicBezTo>
                <a:cubicBezTo>
                  <a:pt x="7064" y="58"/>
                  <a:pt x="7043" y="37"/>
                  <a:pt x="7018" y="22"/>
                </a:cubicBezTo>
                <a:cubicBezTo>
                  <a:pt x="6992" y="8"/>
                  <a:pt x="6963" y="0"/>
                  <a:pt x="6934" y="0"/>
                </a:cubicBezTo>
                <a:lnTo>
                  <a:pt x="166" y="0"/>
                </a:lnTo>
              </a:path>
            </a:pathLst>
          </a:custGeom>
          <a:solidFill>
            <a:srgbClr val="1c9e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050" spc="-1" strike="noStrike">
                <a:solidFill>
                  <a:srgbClr val="000000"/>
                </a:solidFill>
                <a:latin typeface="XO Tahion"/>
                <a:ea typeface="DejaVu Sans"/>
              </a:rPr>
              <a:t>Оплачивают ли слушатели курс?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297" name=""/>
          <p:cNvSpPr/>
          <p:nvPr/>
        </p:nvSpPr>
        <p:spPr>
          <a:xfrm>
            <a:off x="3240000" y="3361680"/>
            <a:ext cx="573120" cy="23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050" spc="-1" strike="noStrike">
                <a:solidFill>
                  <a:srgbClr val="000000"/>
                </a:solidFill>
                <a:latin typeface="XO Oriel"/>
                <a:ea typeface="DejaVu Sans"/>
              </a:rPr>
              <a:t>Да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298" name=""/>
          <p:cNvSpPr/>
          <p:nvPr/>
        </p:nvSpPr>
        <p:spPr>
          <a:xfrm>
            <a:off x="5580000" y="2304000"/>
            <a:ext cx="360" cy="540000"/>
          </a:xfrm>
          <a:prstGeom prst="line">
            <a:avLst/>
          </a:prstGeom>
          <a:ln w="0">
            <a:solidFill>
              <a:srgbClr val="1c9e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"/>
          <p:cNvSpPr/>
          <p:nvPr/>
        </p:nvSpPr>
        <p:spPr>
          <a:xfrm>
            <a:off x="7153560" y="3361680"/>
            <a:ext cx="585720" cy="23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050" spc="-1" strike="noStrike">
                <a:solidFill>
                  <a:srgbClr val="000000"/>
                </a:solidFill>
                <a:latin typeface="XO Oriel"/>
                <a:ea typeface="DejaVu Sans"/>
              </a:rPr>
              <a:t>Нет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300" name=""/>
          <p:cNvSpPr/>
          <p:nvPr/>
        </p:nvSpPr>
        <p:spPr>
          <a:xfrm>
            <a:off x="6480000" y="3132000"/>
            <a:ext cx="720000" cy="1044000"/>
          </a:xfrm>
          <a:prstGeom prst="line">
            <a:avLst/>
          </a:prstGeom>
          <a:ln w="0">
            <a:solidFill>
              <a:srgbClr val="1c9e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"/>
          <p:cNvSpPr/>
          <p:nvPr/>
        </p:nvSpPr>
        <p:spPr>
          <a:xfrm>
            <a:off x="5220000" y="3096000"/>
            <a:ext cx="360" cy="1044000"/>
          </a:xfrm>
          <a:prstGeom prst="line">
            <a:avLst/>
          </a:prstGeom>
          <a:ln w="0">
            <a:solidFill>
              <a:srgbClr val="1c9e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"/>
          <p:cNvSpPr/>
          <p:nvPr/>
        </p:nvSpPr>
        <p:spPr>
          <a:xfrm>
            <a:off x="4320360" y="2844360"/>
            <a:ext cx="2553480" cy="357480"/>
          </a:xfrm>
          <a:custGeom>
            <a:avLst/>
            <a:gdLst/>
            <a:ahLst/>
            <a:rect l="l" t="t" r="r" b="b"/>
            <a:pathLst>
              <a:path w="7102" h="1002">
                <a:moveTo>
                  <a:pt x="166" y="0"/>
                </a:moveTo>
                <a:lnTo>
                  <a:pt x="167" y="0"/>
                </a:lnTo>
                <a:cubicBezTo>
                  <a:pt x="138" y="0"/>
                  <a:pt x="109" y="8"/>
                  <a:pt x="83" y="22"/>
                </a:cubicBezTo>
                <a:cubicBezTo>
                  <a:pt x="58" y="37"/>
                  <a:pt x="37" y="58"/>
                  <a:pt x="22" y="83"/>
                </a:cubicBezTo>
                <a:cubicBezTo>
                  <a:pt x="8" y="109"/>
                  <a:pt x="0" y="138"/>
                  <a:pt x="0" y="167"/>
                </a:cubicBezTo>
                <a:lnTo>
                  <a:pt x="0" y="834"/>
                </a:lnTo>
                <a:lnTo>
                  <a:pt x="0" y="834"/>
                </a:lnTo>
                <a:cubicBezTo>
                  <a:pt x="0" y="863"/>
                  <a:pt x="8" y="892"/>
                  <a:pt x="22" y="918"/>
                </a:cubicBezTo>
                <a:cubicBezTo>
                  <a:pt x="37" y="943"/>
                  <a:pt x="58" y="964"/>
                  <a:pt x="83" y="979"/>
                </a:cubicBezTo>
                <a:cubicBezTo>
                  <a:pt x="109" y="993"/>
                  <a:pt x="138" y="1001"/>
                  <a:pt x="167" y="1001"/>
                </a:cubicBezTo>
                <a:lnTo>
                  <a:pt x="6934" y="1001"/>
                </a:lnTo>
                <a:lnTo>
                  <a:pt x="6934" y="1001"/>
                </a:lnTo>
                <a:cubicBezTo>
                  <a:pt x="6963" y="1001"/>
                  <a:pt x="6992" y="993"/>
                  <a:pt x="7018" y="979"/>
                </a:cubicBezTo>
                <a:cubicBezTo>
                  <a:pt x="7043" y="964"/>
                  <a:pt x="7064" y="943"/>
                  <a:pt x="7079" y="918"/>
                </a:cubicBezTo>
                <a:cubicBezTo>
                  <a:pt x="7093" y="892"/>
                  <a:pt x="7101" y="863"/>
                  <a:pt x="7101" y="834"/>
                </a:cubicBezTo>
                <a:lnTo>
                  <a:pt x="7100" y="166"/>
                </a:lnTo>
                <a:lnTo>
                  <a:pt x="7101" y="167"/>
                </a:lnTo>
                <a:lnTo>
                  <a:pt x="7101" y="167"/>
                </a:lnTo>
                <a:cubicBezTo>
                  <a:pt x="7101" y="138"/>
                  <a:pt x="7093" y="109"/>
                  <a:pt x="7079" y="83"/>
                </a:cubicBezTo>
                <a:cubicBezTo>
                  <a:pt x="7064" y="58"/>
                  <a:pt x="7043" y="37"/>
                  <a:pt x="7018" y="22"/>
                </a:cubicBezTo>
                <a:cubicBezTo>
                  <a:pt x="6992" y="8"/>
                  <a:pt x="6963" y="0"/>
                  <a:pt x="6934" y="0"/>
                </a:cubicBezTo>
                <a:lnTo>
                  <a:pt x="166" y="0"/>
                </a:lnTo>
              </a:path>
            </a:pathLst>
          </a:custGeom>
          <a:solidFill>
            <a:srgbClr val="1c9e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050" spc="-1" strike="noStrike">
                <a:solidFill>
                  <a:srgbClr val="000000"/>
                </a:solidFill>
                <a:latin typeface="XO Tahion"/>
                <a:ea typeface="DejaVu Sans"/>
              </a:rPr>
              <a:t>Оплачивают ли слушатели курс?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303" name=""/>
          <p:cNvSpPr/>
          <p:nvPr/>
        </p:nvSpPr>
        <p:spPr>
          <a:xfrm>
            <a:off x="3813840" y="3348000"/>
            <a:ext cx="1403640" cy="53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ru-RU" sz="1050" spc="-1" strike="noStrike">
                <a:solidFill>
                  <a:srgbClr val="000000"/>
                </a:solidFill>
                <a:latin typeface="XO Oriel"/>
                <a:ea typeface="DejaVu Sans"/>
              </a:rPr>
              <a:t>Особые условия финансирования обучения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304" name=""/>
          <p:cNvSpPr/>
          <p:nvPr/>
        </p:nvSpPr>
        <p:spPr>
          <a:xfrm>
            <a:off x="3600000" y="4140000"/>
            <a:ext cx="2251080" cy="357480"/>
          </a:xfrm>
          <a:custGeom>
            <a:avLst/>
            <a:gdLst/>
            <a:ahLst/>
            <a:rect l="l" t="t" r="r" b="b"/>
            <a:pathLst>
              <a:path w="6262" h="1002">
                <a:moveTo>
                  <a:pt x="166" y="0"/>
                </a:moveTo>
                <a:lnTo>
                  <a:pt x="167" y="0"/>
                </a:lnTo>
                <a:cubicBezTo>
                  <a:pt x="138" y="0"/>
                  <a:pt x="109" y="8"/>
                  <a:pt x="83" y="22"/>
                </a:cubicBezTo>
                <a:cubicBezTo>
                  <a:pt x="58" y="37"/>
                  <a:pt x="37" y="58"/>
                  <a:pt x="22" y="83"/>
                </a:cubicBezTo>
                <a:cubicBezTo>
                  <a:pt x="8" y="109"/>
                  <a:pt x="0" y="138"/>
                  <a:pt x="0" y="167"/>
                </a:cubicBezTo>
                <a:lnTo>
                  <a:pt x="0" y="834"/>
                </a:lnTo>
                <a:lnTo>
                  <a:pt x="0" y="834"/>
                </a:lnTo>
                <a:cubicBezTo>
                  <a:pt x="0" y="863"/>
                  <a:pt x="8" y="892"/>
                  <a:pt x="22" y="918"/>
                </a:cubicBezTo>
                <a:cubicBezTo>
                  <a:pt x="37" y="943"/>
                  <a:pt x="58" y="964"/>
                  <a:pt x="83" y="979"/>
                </a:cubicBezTo>
                <a:cubicBezTo>
                  <a:pt x="109" y="993"/>
                  <a:pt x="138" y="1001"/>
                  <a:pt x="167" y="1001"/>
                </a:cubicBezTo>
                <a:lnTo>
                  <a:pt x="6094" y="1001"/>
                </a:lnTo>
                <a:lnTo>
                  <a:pt x="6094" y="1001"/>
                </a:lnTo>
                <a:cubicBezTo>
                  <a:pt x="6123" y="1001"/>
                  <a:pt x="6152" y="993"/>
                  <a:pt x="6178" y="979"/>
                </a:cubicBezTo>
                <a:cubicBezTo>
                  <a:pt x="6203" y="964"/>
                  <a:pt x="6224" y="943"/>
                  <a:pt x="6239" y="918"/>
                </a:cubicBezTo>
                <a:cubicBezTo>
                  <a:pt x="6253" y="892"/>
                  <a:pt x="6261" y="863"/>
                  <a:pt x="6261" y="834"/>
                </a:cubicBezTo>
                <a:lnTo>
                  <a:pt x="6261" y="166"/>
                </a:lnTo>
                <a:lnTo>
                  <a:pt x="6261" y="167"/>
                </a:lnTo>
                <a:lnTo>
                  <a:pt x="6261" y="167"/>
                </a:lnTo>
                <a:cubicBezTo>
                  <a:pt x="6261" y="138"/>
                  <a:pt x="6253" y="109"/>
                  <a:pt x="6239" y="83"/>
                </a:cubicBezTo>
                <a:cubicBezTo>
                  <a:pt x="6224" y="58"/>
                  <a:pt x="6203" y="37"/>
                  <a:pt x="6178" y="22"/>
                </a:cubicBezTo>
                <a:cubicBezTo>
                  <a:pt x="6152" y="8"/>
                  <a:pt x="6123" y="0"/>
                  <a:pt x="6094" y="0"/>
                </a:cubicBezTo>
                <a:lnTo>
                  <a:pt x="166" y="0"/>
                </a:lnTo>
              </a:path>
            </a:pathLst>
          </a:custGeom>
          <a:solidFill>
            <a:srgbClr val="1c9e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050" spc="-1" strike="noStrike">
                <a:solidFill>
                  <a:srgbClr val="000000"/>
                </a:solidFill>
                <a:latin typeface="XO Tahion"/>
                <a:ea typeface="DejaVu Sans"/>
              </a:rPr>
              <a:t>Возможны индивидуальные</a:t>
            </a:r>
            <a:endParaRPr b="0" lang="ru-RU" sz="105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1050" spc="-1" strike="noStrike">
                <a:solidFill>
                  <a:srgbClr val="000000"/>
                </a:solidFill>
                <a:latin typeface="XO Tahion"/>
                <a:ea typeface="DejaVu Sans"/>
              </a:rPr>
              <a:t>условия соглашений</a:t>
            </a:r>
            <a:endParaRPr b="0" lang="ru-RU" sz="105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Название 2"/>
          <p:cNvSpPr/>
          <p:nvPr/>
        </p:nvSpPr>
        <p:spPr>
          <a:xfrm>
            <a:off x="484200" y="1466280"/>
            <a:ext cx="3004920" cy="157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XO Tahion"/>
                <a:ea typeface="DejaVu Sans"/>
              </a:rPr>
              <a:t>Академическое </a:t>
            </a:r>
            <a:r>
              <a:rPr b="0" lang="ru-RU" sz="2400" spc="-1" strike="noStrike">
                <a:solidFill>
                  <a:srgbClr val="000000"/>
                </a:solidFill>
                <a:latin typeface="XO Tahion"/>
                <a:ea typeface="DejaVu Sans"/>
              </a:rPr>
              <a:t>партнерство</a:t>
            </a:r>
            <a:endParaRPr b="0" lang="ru-RU" sz="2400" spc="-1" strike="noStrike">
              <a:latin typeface="XO Oriel"/>
            </a:endParaRPr>
          </a:p>
        </p:txBody>
      </p:sp>
      <p:sp>
        <p:nvSpPr>
          <p:cNvPr id="306" name="Содержимое 3"/>
          <p:cNvSpPr/>
          <p:nvPr/>
        </p:nvSpPr>
        <p:spPr>
          <a:xfrm>
            <a:off x="484200" y="2847600"/>
            <a:ext cx="3122640" cy="52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31373b"/>
                </a:solidFill>
                <a:latin typeface="XO Tahion"/>
                <a:ea typeface="DejaVu Sans"/>
              </a:rPr>
              <a:t>Некоммерческое взаимодействие между организациями</a:t>
            </a:r>
            <a:endParaRPr b="0" lang="ru-RU" sz="1600" spc="-1" strike="noStrike">
              <a:latin typeface="XO Oriel"/>
            </a:endParaRPr>
          </a:p>
        </p:txBody>
      </p:sp>
      <p:pic>
        <p:nvPicPr>
          <p:cNvPr id="307" name="Рисунок 5" descr=""/>
          <p:cNvPicPr/>
          <p:nvPr/>
        </p:nvPicPr>
        <p:blipFill>
          <a:blip r:embed="rId1"/>
          <a:srcRect l="18363" t="0" r="18363" b="0"/>
          <a:stretch/>
        </p:blipFill>
        <p:spPr>
          <a:xfrm>
            <a:off x="4254480" y="0"/>
            <a:ext cx="4886280" cy="5140440"/>
          </a:xfrm>
          <a:prstGeom prst="rect">
            <a:avLst/>
          </a:prstGeom>
          <a:ln w="0">
            <a:noFill/>
          </a:ln>
        </p:spPr>
      </p:pic>
      <p:sp>
        <p:nvSpPr>
          <p:cNvPr id="308" name="Номер слайда 3"/>
          <p:cNvSpPr/>
          <p:nvPr/>
        </p:nvSpPr>
        <p:spPr>
          <a:xfrm>
            <a:off x="7699680" y="4543560"/>
            <a:ext cx="946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620A971-F898-46F9-9678-656DBD1BE956}" type="slidenum">
              <a:rPr b="0" lang="ru-RU" sz="1400" spc="-1" strike="noStrike">
                <a:solidFill>
                  <a:srgbClr val="7b8992"/>
                </a:solidFill>
                <a:latin typeface="XO Tahion"/>
                <a:ea typeface="DejaVu Sans"/>
              </a:rPr>
              <a:t>&lt;номер&gt;</a:t>
            </a:fld>
            <a:endParaRPr b="0" lang="ru-RU" sz="14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Название 3"/>
          <p:cNvSpPr/>
          <p:nvPr/>
        </p:nvSpPr>
        <p:spPr>
          <a:xfrm>
            <a:off x="475560" y="484200"/>
            <a:ext cx="8181000" cy="3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c0c0c"/>
                </a:solidFill>
                <a:latin typeface="XO Tahion"/>
                <a:ea typeface="DejaVu Sans"/>
              </a:rPr>
              <a:t>Цели</a:t>
            </a:r>
            <a:endParaRPr b="0" lang="ru-RU" sz="2800" spc="-1" strike="noStrike">
              <a:latin typeface="XO Oriel"/>
            </a:endParaRPr>
          </a:p>
        </p:txBody>
      </p:sp>
      <p:sp>
        <p:nvSpPr>
          <p:cNvPr id="310" name="Содержимое 9"/>
          <p:cNvSpPr/>
          <p:nvPr/>
        </p:nvSpPr>
        <p:spPr>
          <a:xfrm>
            <a:off x="475560" y="2316600"/>
            <a:ext cx="2578320" cy="12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Популяризация </a:t>
            </a:r>
            <a:r>
              <a:rPr b="0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МойОфис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311" name="Содержимое 12"/>
          <p:cNvSpPr/>
          <p:nvPr/>
        </p:nvSpPr>
        <p:spPr>
          <a:xfrm>
            <a:off x="3017160" y="2316600"/>
            <a:ext cx="2271240" cy="12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Продвижение </a:t>
            </a:r>
            <a:r>
              <a:rPr b="0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лучших технологий и практик работы с офисным ПО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312" name="Содержимое 9"/>
          <p:cNvSpPr/>
          <p:nvPr/>
        </p:nvSpPr>
        <p:spPr>
          <a:xfrm>
            <a:off x="5996880" y="2316600"/>
            <a:ext cx="2574000" cy="12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Отбор </a:t>
            </a:r>
            <a:r>
              <a:rPr b="0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лучших кадров</a:t>
            </a:r>
            <a:br>
              <a:rPr sz="1800"/>
            </a:br>
            <a:r>
              <a:rPr b="0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в резерв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313" name="Номер слайда 3"/>
          <p:cNvSpPr/>
          <p:nvPr/>
        </p:nvSpPr>
        <p:spPr>
          <a:xfrm>
            <a:off x="7699680" y="4543560"/>
            <a:ext cx="946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2E32E133-7E58-492B-B5ED-F8D721981630}" type="slidenum">
              <a:rPr b="0" lang="ru-RU" sz="1400" spc="-1" strike="noStrike">
                <a:solidFill>
                  <a:srgbClr val="7b8992"/>
                </a:solidFill>
                <a:latin typeface="XO Tahion"/>
                <a:ea typeface="DejaVu Sans"/>
              </a:rPr>
              <a:t>&lt;номер&gt;</a:t>
            </a:fld>
            <a:endParaRPr b="0" lang="ru-RU" sz="1400" spc="-1" strike="noStrike">
              <a:latin typeface="XO Oriel"/>
            </a:endParaRPr>
          </a:p>
        </p:txBody>
      </p:sp>
      <p:pic>
        <p:nvPicPr>
          <p:cNvPr id="314" name="Изображение 4" descr="Одобрение.png"/>
          <p:cNvPicPr/>
          <p:nvPr/>
        </p:nvPicPr>
        <p:blipFill>
          <a:blip r:embed="rId1"/>
          <a:stretch/>
        </p:blipFill>
        <p:spPr>
          <a:xfrm>
            <a:off x="499320" y="1361520"/>
            <a:ext cx="790920" cy="748800"/>
          </a:xfrm>
          <a:prstGeom prst="rect">
            <a:avLst/>
          </a:prstGeom>
          <a:ln w="0">
            <a:noFill/>
          </a:ln>
        </p:spPr>
      </p:pic>
      <p:pic>
        <p:nvPicPr>
          <p:cNvPr id="315" name="Изображение 6" descr="Набор.png"/>
          <p:cNvPicPr/>
          <p:nvPr/>
        </p:nvPicPr>
        <p:blipFill>
          <a:blip r:embed="rId2"/>
          <a:stretch/>
        </p:blipFill>
        <p:spPr>
          <a:xfrm>
            <a:off x="3017160" y="1375920"/>
            <a:ext cx="782640" cy="745920"/>
          </a:xfrm>
          <a:prstGeom prst="rect">
            <a:avLst/>
          </a:prstGeom>
          <a:ln w="0">
            <a:noFill/>
          </a:ln>
        </p:spPr>
      </p:pic>
      <p:pic>
        <p:nvPicPr>
          <p:cNvPr id="316" name="Изображение 7" descr="Совместная работа_3.png"/>
          <p:cNvPicPr/>
          <p:nvPr/>
        </p:nvPicPr>
        <p:blipFill>
          <a:blip r:embed="rId3"/>
          <a:stretch/>
        </p:blipFill>
        <p:spPr>
          <a:xfrm>
            <a:off x="5996880" y="1375920"/>
            <a:ext cx="937800" cy="701280"/>
          </a:xfrm>
          <a:prstGeom prst="rect">
            <a:avLst/>
          </a:prstGeom>
          <a:ln w="0">
            <a:noFill/>
          </a:ln>
        </p:spPr>
      </p:pic>
      <p:pic>
        <p:nvPicPr>
          <p:cNvPr id="317" name="Изображение 8" descr="8.png"/>
          <p:cNvPicPr/>
          <p:nvPr/>
        </p:nvPicPr>
        <p:blipFill>
          <a:blip r:embed="rId4"/>
          <a:srcRect l="0" t="66849" r="0" b="5274"/>
          <a:stretch/>
        </p:blipFill>
        <p:spPr>
          <a:xfrm>
            <a:off x="0" y="3716280"/>
            <a:ext cx="9140760" cy="142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Рисунок 4_0" descr="Depositphotos_60814083_xl-2015.jpg"/>
          <p:cNvPicPr/>
          <p:nvPr/>
        </p:nvPicPr>
        <p:blipFill>
          <a:blip r:embed="rId1"/>
          <a:srcRect l="53639" t="0" r="15270" b="0"/>
          <a:stretch/>
        </p:blipFill>
        <p:spPr>
          <a:xfrm>
            <a:off x="6750000" y="0"/>
            <a:ext cx="2390760" cy="5140440"/>
          </a:xfrm>
          <a:prstGeom prst="rect">
            <a:avLst/>
          </a:prstGeom>
          <a:ln w="0">
            <a:noFill/>
          </a:ln>
        </p:spPr>
      </p:pic>
      <p:sp>
        <p:nvSpPr>
          <p:cNvPr id="319" name="Название 2_3"/>
          <p:cNvSpPr/>
          <p:nvPr/>
        </p:nvSpPr>
        <p:spPr>
          <a:xfrm>
            <a:off x="485640" y="484200"/>
            <a:ext cx="4712760" cy="78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XO Tahion"/>
                <a:ea typeface="DejaVu Sans"/>
              </a:rPr>
              <a:t>Пути </a:t>
            </a:r>
            <a:r>
              <a:rPr b="0" lang="ru-RU" sz="2800" spc="-1" strike="noStrike">
                <a:solidFill>
                  <a:srgbClr val="000000"/>
                </a:solidFill>
                <a:latin typeface="XO Tahion"/>
                <a:ea typeface="DejaVu Sans"/>
              </a:rPr>
              <a:t>достижения</a:t>
            </a:r>
            <a:endParaRPr b="0" lang="ru-RU" sz="2800" spc="-1" strike="noStrike">
              <a:latin typeface="XO Oriel"/>
            </a:endParaRPr>
          </a:p>
        </p:txBody>
      </p:sp>
      <p:sp>
        <p:nvSpPr>
          <p:cNvPr id="320" name="Содержимое 3_1"/>
          <p:cNvSpPr/>
          <p:nvPr/>
        </p:nvSpPr>
        <p:spPr>
          <a:xfrm>
            <a:off x="485640" y="1585080"/>
            <a:ext cx="5872680" cy="275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85840" indent="-28296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31373b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1373b"/>
                </a:solidFill>
                <a:latin typeface="XO Tahion"/>
                <a:ea typeface="DejaVu Sans"/>
              </a:rPr>
              <a:t>Включение </a:t>
            </a: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курсов по работе с МойОфис в</a:t>
            </a:r>
            <a:r>
              <a:rPr b="1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 учебную программу </a:t>
            </a: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образовательных организаций</a:t>
            </a:r>
            <a:endParaRPr b="0" lang="ru-RU" sz="1400" spc="-1" strike="noStrike">
              <a:latin typeface="XO Oriel"/>
            </a:endParaRPr>
          </a:p>
          <a:p>
            <a:pPr marL="285840" indent="-28296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Проведение </a:t>
            </a:r>
            <a:r>
              <a:rPr b="1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мастер-классов </a:t>
            </a: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по лучшим практикам использования офисного ПО</a:t>
            </a:r>
            <a:endParaRPr b="0" lang="ru-RU" sz="1400" spc="-1" strike="noStrike">
              <a:latin typeface="XO Oriel"/>
            </a:endParaRPr>
          </a:p>
          <a:p>
            <a:pPr marL="285840" indent="-28296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Совместные </a:t>
            </a:r>
            <a:r>
              <a:rPr b="1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исследовательские проекты</a:t>
            </a: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 со школьниками</a:t>
            </a:r>
            <a:br>
              <a:rPr sz="1800"/>
            </a:b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и студентами (дипломы, курсовые, диссертации)</a:t>
            </a:r>
            <a:endParaRPr b="0" lang="ru-RU" sz="1400" spc="-1" strike="noStrike">
              <a:latin typeface="XO Oriel"/>
            </a:endParaRPr>
          </a:p>
          <a:p>
            <a:pPr marL="285840" indent="-28296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Участие в </a:t>
            </a:r>
            <a:r>
              <a:rPr b="1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тематических мероприятиях </a:t>
            </a: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образовательной среды</a:t>
            </a:r>
            <a:endParaRPr b="0" lang="ru-RU" sz="1400" spc="-1" strike="noStrike">
              <a:latin typeface="XO Oriel"/>
            </a:endParaRPr>
          </a:p>
          <a:p>
            <a:pPr marL="285840" indent="-28296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Включение в </a:t>
            </a:r>
            <a:r>
              <a:rPr b="1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кадровый резерв </a:t>
            </a: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лучших участников практик, стажировок и прочих мероприятий</a:t>
            </a:r>
            <a:endParaRPr b="0" lang="ru-RU" sz="1400" spc="-1" strike="noStrike">
              <a:latin typeface="XO Oriel"/>
            </a:endParaRPr>
          </a:p>
        </p:txBody>
      </p:sp>
      <p:sp>
        <p:nvSpPr>
          <p:cNvPr id="321" name="Номер слайда 3_3"/>
          <p:cNvSpPr/>
          <p:nvPr/>
        </p:nvSpPr>
        <p:spPr>
          <a:xfrm>
            <a:off x="7699680" y="4543560"/>
            <a:ext cx="946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1D4E01BF-91AB-4C5D-B6DE-56934A811E0C}" type="slidenum">
              <a:rPr b="0" lang="ru-RU" sz="1400" spc="-1" strike="noStrike">
                <a:solidFill>
                  <a:srgbClr val="7b8992"/>
                </a:solidFill>
                <a:latin typeface="XO Tahion"/>
                <a:ea typeface="DejaVu Sans"/>
              </a:rPr>
              <a:t>&lt;номер&gt;</a:t>
            </a:fld>
            <a:endParaRPr b="0" lang="ru-RU" sz="14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Содержимое 1_0"/>
          <p:cNvSpPr/>
          <p:nvPr/>
        </p:nvSpPr>
        <p:spPr>
          <a:xfrm>
            <a:off x="485640" y="1168560"/>
            <a:ext cx="8170920" cy="28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31373b"/>
                </a:solidFill>
                <a:latin typeface="XO Tahion"/>
                <a:ea typeface="DejaVu Sans"/>
              </a:rPr>
              <a:t>Три простых шага к программе академического партнерства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323" name="Название 2_1"/>
          <p:cNvSpPr/>
          <p:nvPr/>
        </p:nvSpPr>
        <p:spPr>
          <a:xfrm>
            <a:off x="475560" y="484200"/>
            <a:ext cx="8181000" cy="3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c0c0c"/>
                </a:solidFill>
                <a:latin typeface="XO Tahion"/>
                <a:ea typeface="DejaVu Sans"/>
              </a:rPr>
              <a:t>С чего начать?</a:t>
            </a:r>
            <a:endParaRPr b="0" lang="ru-RU" sz="2800" spc="-1" strike="noStrike">
              <a:latin typeface="XO Oriel"/>
            </a:endParaRPr>
          </a:p>
        </p:txBody>
      </p:sp>
      <p:sp>
        <p:nvSpPr>
          <p:cNvPr id="324" name="CustomShape 4_3"/>
          <p:cNvSpPr/>
          <p:nvPr/>
        </p:nvSpPr>
        <p:spPr>
          <a:xfrm>
            <a:off x="635040" y="1646280"/>
            <a:ext cx="995040" cy="995040"/>
          </a:xfrm>
          <a:prstGeom prst="ellipse">
            <a:avLst/>
          </a:prstGeom>
          <a:noFill/>
          <a:ln w="22320">
            <a:solidFill>
              <a:srgbClr val="1c9eff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5_3"/>
          <p:cNvSpPr/>
          <p:nvPr/>
        </p:nvSpPr>
        <p:spPr>
          <a:xfrm>
            <a:off x="484200" y="2221920"/>
            <a:ext cx="444240" cy="444240"/>
          </a:xfrm>
          <a:prstGeom prst="ellipse">
            <a:avLst/>
          </a:prstGeom>
          <a:solidFill>
            <a:schemeClr val="tx2"/>
          </a:solidFill>
          <a:ln w="223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f0f5f8"/>
                </a:solidFill>
                <a:latin typeface="XO Tahion"/>
                <a:ea typeface="DejaVu Sans"/>
              </a:rPr>
              <a:t>1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326" name="Содержимое 9_3"/>
          <p:cNvSpPr/>
          <p:nvPr/>
        </p:nvSpPr>
        <p:spPr>
          <a:xfrm>
            <a:off x="475560" y="2810520"/>
            <a:ext cx="2041560" cy="12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Скачать или приобрести ПО</a:t>
            </a:r>
            <a:endParaRPr b="0" lang="ru-RU" sz="1600" spc="-1" strike="noStrike">
              <a:latin typeface="XO Oriel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Наличие лицензионного сертификата или договора</a:t>
            </a:r>
            <a:endParaRPr b="0" lang="ru-RU" sz="1400" spc="-1" strike="noStrike">
              <a:latin typeface="XO Oriel"/>
            </a:endParaRPr>
          </a:p>
        </p:txBody>
      </p:sp>
      <p:sp>
        <p:nvSpPr>
          <p:cNvPr id="327" name="Содержимое 9_4"/>
          <p:cNvSpPr/>
          <p:nvPr/>
        </p:nvSpPr>
        <p:spPr>
          <a:xfrm>
            <a:off x="2906280" y="2810520"/>
            <a:ext cx="2634120" cy="18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Начать преподавать с использованием МойОфис</a:t>
            </a:r>
            <a:endParaRPr b="0" lang="ru-RU" sz="1600" spc="-1" strike="noStrike">
              <a:latin typeface="XO Oriel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Наличие</a:t>
            </a:r>
            <a:r>
              <a:rPr b="0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сценария урока или рабочей программы дисциплины</a:t>
            </a:r>
            <a:br>
              <a:rPr sz="1400"/>
            </a:br>
            <a:endParaRPr b="0" lang="ru-RU" sz="1400" spc="-1" strike="noStrike">
              <a:latin typeface="XO Oriel"/>
            </a:endParaRPr>
          </a:p>
        </p:txBody>
      </p:sp>
      <p:sp>
        <p:nvSpPr>
          <p:cNvPr id="328" name="Содержимое 9_5"/>
          <p:cNvSpPr/>
          <p:nvPr/>
        </p:nvSpPr>
        <p:spPr>
          <a:xfrm>
            <a:off x="6078240" y="2810520"/>
            <a:ext cx="2578320" cy="12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Заключить соглашение об академическом партнерстве</a:t>
            </a:r>
            <a:endParaRPr b="0" lang="ru-RU" sz="1600" spc="-1" strike="noStrike">
              <a:latin typeface="XO Oriel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XO Tahion"/>
                <a:ea typeface="DejaVu Sans"/>
              </a:rPr>
              <a:t>Активное взаимодействие и дополнительная поддержка от вендора</a:t>
            </a:r>
            <a:endParaRPr b="0" lang="ru-RU" sz="1400" spc="-1" strike="noStrike">
              <a:latin typeface="XO Oriel"/>
            </a:endParaRPr>
          </a:p>
        </p:txBody>
      </p:sp>
      <p:sp>
        <p:nvSpPr>
          <p:cNvPr id="329" name="CustomShape 4_4"/>
          <p:cNvSpPr/>
          <p:nvPr/>
        </p:nvSpPr>
        <p:spPr>
          <a:xfrm>
            <a:off x="3489120" y="1621440"/>
            <a:ext cx="995040" cy="995040"/>
          </a:xfrm>
          <a:prstGeom prst="ellipse">
            <a:avLst/>
          </a:prstGeom>
          <a:noFill/>
          <a:ln w="22320">
            <a:solidFill>
              <a:srgbClr val="1c9eff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5_4"/>
          <p:cNvSpPr/>
          <p:nvPr/>
        </p:nvSpPr>
        <p:spPr>
          <a:xfrm>
            <a:off x="3338280" y="2197080"/>
            <a:ext cx="444240" cy="444240"/>
          </a:xfrm>
          <a:prstGeom prst="ellipse">
            <a:avLst/>
          </a:prstGeom>
          <a:solidFill>
            <a:schemeClr val="tx2"/>
          </a:solidFill>
          <a:ln w="223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f0f5f8"/>
                </a:solidFill>
                <a:latin typeface="XO Tahion"/>
                <a:ea typeface="DejaVu Sans"/>
              </a:rPr>
              <a:t>2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331" name="CustomShape 4_5"/>
          <p:cNvSpPr/>
          <p:nvPr/>
        </p:nvSpPr>
        <p:spPr>
          <a:xfrm>
            <a:off x="6217200" y="1615680"/>
            <a:ext cx="995040" cy="995040"/>
          </a:xfrm>
          <a:prstGeom prst="ellipse">
            <a:avLst/>
          </a:prstGeom>
          <a:noFill/>
          <a:ln w="22320">
            <a:solidFill>
              <a:srgbClr val="1c9eff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5_5"/>
          <p:cNvSpPr/>
          <p:nvPr/>
        </p:nvSpPr>
        <p:spPr>
          <a:xfrm>
            <a:off x="6066360" y="2191320"/>
            <a:ext cx="444240" cy="444240"/>
          </a:xfrm>
          <a:prstGeom prst="ellipse">
            <a:avLst/>
          </a:prstGeom>
          <a:solidFill>
            <a:schemeClr val="tx2"/>
          </a:solidFill>
          <a:ln w="223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f0f5f8"/>
                </a:solidFill>
                <a:latin typeface="XO Tahion"/>
                <a:ea typeface="DejaVu Sans"/>
              </a:rPr>
              <a:t>3</a:t>
            </a:r>
            <a:endParaRPr b="0" lang="ru-RU" sz="1800" spc="-1" strike="noStrike">
              <a:latin typeface="XO Oriel"/>
            </a:endParaRPr>
          </a:p>
        </p:txBody>
      </p:sp>
      <p:grpSp>
        <p:nvGrpSpPr>
          <p:cNvPr id="333" name="video-display"/>
          <p:cNvGrpSpPr/>
          <p:nvPr/>
        </p:nvGrpSpPr>
        <p:grpSpPr>
          <a:xfrm>
            <a:off x="6660000" y="539640"/>
            <a:ext cx="897120" cy="720360"/>
            <a:chOff x="6660000" y="539640"/>
            <a:chExt cx="897120" cy="720360"/>
          </a:xfrm>
        </p:grpSpPr>
        <p:sp>
          <p:nvSpPr>
            <p:cNvPr id="334" name=""/>
            <p:cNvSpPr/>
            <p:nvPr/>
          </p:nvSpPr>
          <p:spPr>
            <a:xfrm>
              <a:off x="6660000" y="539640"/>
              <a:ext cx="897120" cy="62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"/>
            <p:cNvSpPr/>
            <p:nvPr/>
          </p:nvSpPr>
          <p:spPr>
            <a:xfrm>
              <a:off x="6750000" y="629640"/>
              <a:ext cx="717120" cy="44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6" name=""/>
            <p:cNvSpPr/>
            <p:nvPr/>
          </p:nvSpPr>
          <p:spPr>
            <a:xfrm>
              <a:off x="7020000" y="1169640"/>
              <a:ext cx="17712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"/>
            <p:cNvSpPr/>
            <p:nvPr/>
          </p:nvSpPr>
          <p:spPr>
            <a:xfrm>
              <a:off x="6930000" y="1259640"/>
              <a:ext cx="357120" cy="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38" name=""/>
          <p:cNvSpPr/>
          <p:nvPr/>
        </p:nvSpPr>
        <p:spPr>
          <a:xfrm>
            <a:off x="864000" y="1907640"/>
            <a:ext cx="537120" cy="375120"/>
          </a:xfrm>
          <a:prstGeom prst="rect">
            <a:avLst/>
          </a:prstGeom>
          <a:solidFill>
            <a:srgbClr val="1c9eff"/>
          </a:solidFill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"/>
          <p:cNvSpPr/>
          <p:nvPr/>
        </p:nvSpPr>
        <p:spPr>
          <a:xfrm>
            <a:off x="918000" y="1961640"/>
            <a:ext cx="429120" cy="267120"/>
          </a:xfrm>
          <a:prstGeom prst="rect">
            <a:avLst/>
          </a:prstGeom>
          <a:solidFill>
            <a:srgbClr val="1c9eff">
              <a:alpha val="30000"/>
            </a:srgbClr>
          </a:solidFill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"/>
          <p:cNvSpPr/>
          <p:nvPr/>
        </p:nvSpPr>
        <p:spPr>
          <a:xfrm>
            <a:off x="1080000" y="2285640"/>
            <a:ext cx="105120" cy="51120"/>
          </a:xfrm>
          <a:prstGeom prst="rect">
            <a:avLst/>
          </a:prstGeom>
          <a:solidFill>
            <a:srgbClr val="1c9eff"/>
          </a:solidFill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"/>
          <p:cNvSpPr/>
          <p:nvPr/>
        </p:nvSpPr>
        <p:spPr>
          <a:xfrm>
            <a:off x="1026000" y="2339640"/>
            <a:ext cx="213120" cy="360"/>
          </a:xfrm>
          <a:prstGeom prst="rect">
            <a:avLst/>
          </a:prstGeom>
          <a:solidFill>
            <a:srgbClr val="1c9eff"/>
          </a:solidFill>
          <a:ln w="1908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42" name="" descr=""/>
          <p:cNvPicPr/>
          <p:nvPr/>
        </p:nvPicPr>
        <p:blipFill>
          <a:blip r:embed="rId1"/>
          <a:stretch/>
        </p:blipFill>
        <p:spPr>
          <a:xfrm>
            <a:off x="1045800" y="2008440"/>
            <a:ext cx="173880" cy="173880"/>
          </a:xfrm>
          <a:prstGeom prst="rect">
            <a:avLst/>
          </a:prstGeom>
          <a:ln w="0">
            <a:noFill/>
          </a:ln>
        </p:spPr>
      </p:pic>
      <p:pic>
        <p:nvPicPr>
          <p:cNvPr id="343" name="" descr=""/>
          <p:cNvPicPr/>
          <p:nvPr/>
        </p:nvPicPr>
        <p:blipFill>
          <a:blip r:embed="rId2"/>
          <a:stretch/>
        </p:blipFill>
        <p:spPr>
          <a:xfrm>
            <a:off x="3785400" y="1905120"/>
            <a:ext cx="432000" cy="432000"/>
          </a:xfrm>
          <a:prstGeom prst="rect">
            <a:avLst/>
          </a:prstGeom>
          <a:ln w="0">
            <a:noFill/>
          </a:ln>
        </p:spPr>
      </p:pic>
      <p:pic>
        <p:nvPicPr>
          <p:cNvPr id="344" name="Изображение 19_0" descr="Сертификат.png"/>
          <p:cNvPicPr/>
          <p:nvPr/>
        </p:nvPicPr>
        <p:blipFill>
          <a:blip r:embed="rId3"/>
          <a:stretch/>
        </p:blipFill>
        <p:spPr>
          <a:xfrm>
            <a:off x="6577920" y="1912320"/>
            <a:ext cx="295200" cy="38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Название 2_2"/>
          <p:cNvSpPr/>
          <p:nvPr/>
        </p:nvSpPr>
        <p:spPr>
          <a:xfrm>
            <a:off x="475560" y="484200"/>
            <a:ext cx="8181000" cy="3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c0c0c"/>
                </a:solidFill>
                <a:latin typeface="XO Tahion"/>
                <a:ea typeface="DejaVu Sans"/>
              </a:rPr>
              <a:t>Дорожная карта сотрудничества</a:t>
            </a:r>
            <a:endParaRPr b="0" lang="ru-RU" sz="2800" spc="-1" strike="noStrike">
              <a:latin typeface="XO Oriel"/>
            </a:endParaRPr>
          </a:p>
        </p:txBody>
      </p:sp>
      <p:sp>
        <p:nvSpPr>
          <p:cNvPr id="346" name="CustomShape 5_6"/>
          <p:cNvSpPr/>
          <p:nvPr/>
        </p:nvSpPr>
        <p:spPr>
          <a:xfrm>
            <a:off x="484200" y="1054440"/>
            <a:ext cx="444240" cy="444240"/>
          </a:xfrm>
          <a:prstGeom prst="ellipse">
            <a:avLst/>
          </a:prstGeom>
          <a:solidFill>
            <a:schemeClr val="tx2"/>
          </a:solidFill>
          <a:ln w="223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f0f5f8"/>
                </a:solidFill>
                <a:latin typeface="XO Tahion"/>
                <a:ea typeface="DejaVu Sans"/>
              </a:rPr>
              <a:t>1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347" name="Содержимое 9_6"/>
          <p:cNvSpPr/>
          <p:nvPr/>
        </p:nvSpPr>
        <p:spPr>
          <a:xfrm>
            <a:off x="475560" y="1658520"/>
            <a:ext cx="2041560" cy="12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Использование</a:t>
            </a:r>
            <a:endParaRPr b="0" lang="ru-RU" sz="1600" spc="-1" strike="noStrike">
              <a:latin typeface="XO Oriel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endParaRPr b="0" lang="ru-RU" sz="1600" spc="-1" strike="noStrike">
              <a:latin typeface="XO Oriel"/>
            </a:endParaRPr>
          </a:p>
        </p:txBody>
      </p:sp>
      <p:sp>
        <p:nvSpPr>
          <p:cNvPr id="348" name="Содержимое 9_7"/>
          <p:cNvSpPr/>
          <p:nvPr/>
        </p:nvSpPr>
        <p:spPr>
          <a:xfrm>
            <a:off x="2402280" y="1658520"/>
            <a:ext cx="2634120" cy="18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Преподавание</a:t>
            </a:r>
            <a:endParaRPr b="0" lang="ru-RU" sz="1600" spc="-1" strike="noStrike">
              <a:latin typeface="XO Oriel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br>
              <a:rPr sz="1600"/>
            </a:br>
            <a:endParaRPr b="0" lang="ru-RU" sz="1600" spc="-1" strike="noStrike">
              <a:latin typeface="XO Oriel"/>
            </a:endParaRPr>
          </a:p>
        </p:txBody>
      </p:sp>
      <p:sp>
        <p:nvSpPr>
          <p:cNvPr id="349" name="Содержимое 9_8"/>
          <p:cNvSpPr/>
          <p:nvPr/>
        </p:nvSpPr>
        <p:spPr>
          <a:xfrm>
            <a:off x="4422240" y="1586520"/>
            <a:ext cx="2578320" cy="12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Академический партнер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350" name="CustomShape 5_7"/>
          <p:cNvSpPr/>
          <p:nvPr/>
        </p:nvSpPr>
        <p:spPr>
          <a:xfrm>
            <a:off x="2726280" y="1054440"/>
            <a:ext cx="444240" cy="444240"/>
          </a:xfrm>
          <a:prstGeom prst="ellipse">
            <a:avLst/>
          </a:prstGeom>
          <a:solidFill>
            <a:schemeClr val="tx2"/>
          </a:solidFill>
          <a:ln w="223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f0f5f8"/>
                </a:solidFill>
                <a:latin typeface="XO Tahion"/>
                <a:ea typeface="DejaVu Sans"/>
              </a:rPr>
              <a:t>2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351" name="CustomShape 5_8"/>
          <p:cNvSpPr/>
          <p:nvPr/>
        </p:nvSpPr>
        <p:spPr>
          <a:xfrm>
            <a:off x="4410360" y="1054440"/>
            <a:ext cx="444240" cy="444240"/>
          </a:xfrm>
          <a:prstGeom prst="ellipse">
            <a:avLst/>
          </a:prstGeom>
          <a:solidFill>
            <a:schemeClr val="tx2"/>
          </a:solidFill>
          <a:ln w="223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f0f5f8"/>
                </a:solidFill>
                <a:latin typeface="XO Tahion"/>
                <a:ea typeface="DejaVu Sans"/>
              </a:rPr>
              <a:t>3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352" name="Номер слайда 3_2"/>
          <p:cNvSpPr/>
          <p:nvPr/>
        </p:nvSpPr>
        <p:spPr>
          <a:xfrm>
            <a:off x="7699680" y="4543560"/>
            <a:ext cx="946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C76407D2-7C3C-4A19-8451-C2E08567B27A}" type="slidenum">
              <a:rPr b="0" lang="ru-RU" sz="1400" spc="-1" strike="noStrike">
                <a:solidFill>
                  <a:srgbClr val="7b8992"/>
                </a:solidFill>
                <a:latin typeface="XO Tahion"/>
                <a:ea typeface="DejaVu Sans"/>
              </a:rPr>
              <a:t>&lt;номер&gt;</a:t>
            </a:fld>
            <a:endParaRPr b="0" lang="ru-RU" sz="1400" spc="-1" strike="noStrike">
              <a:latin typeface="XO Oriel"/>
            </a:endParaRPr>
          </a:p>
        </p:txBody>
      </p:sp>
      <p:grpSp>
        <p:nvGrpSpPr>
          <p:cNvPr id="353" name="video-display_1"/>
          <p:cNvGrpSpPr/>
          <p:nvPr/>
        </p:nvGrpSpPr>
        <p:grpSpPr>
          <a:xfrm>
            <a:off x="6660000" y="539640"/>
            <a:ext cx="897120" cy="720360"/>
            <a:chOff x="6660000" y="539640"/>
            <a:chExt cx="897120" cy="720360"/>
          </a:xfrm>
        </p:grpSpPr>
        <p:sp>
          <p:nvSpPr>
            <p:cNvPr id="354" name=""/>
            <p:cNvSpPr/>
            <p:nvPr/>
          </p:nvSpPr>
          <p:spPr>
            <a:xfrm>
              <a:off x="6660000" y="539640"/>
              <a:ext cx="897120" cy="62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5" name=""/>
            <p:cNvSpPr/>
            <p:nvPr/>
          </p:nvSpPr>
          <p:spPr>
            <a:xfrm>
              <a:off x="6750000" y="629640"/>
              <a:ext cx="717120" cy="44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6" name=""/>
            <p:cNvSpPr/>
            <p:nvPr/>
          </p:nvSpPr>
          <p:spPr>
            <a:xfrm>
              <a:off x="7020000" y="1169640"/>
              <a:ext cx="177120" cy="87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7" name=""/>
            <p:cNvSpPr/>
            <p:nvPr/>
          </p:nvSpPr>
          <p:spPr>
            <a:xfrm>
              <a:off x="6930000" y="1259640"/>
              <a:ext cx="357120" cy="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58" name=""/>
          <p:cNvSpPr/>
          <p:nvPr/>
        </p:nvSpPr>
        <p:spPr>
          <a:xfrm rot="16200000">
            <a:off x="-648720" y="2906640"/>
            <a:ext cx="1775160" cy="34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500" spc="-1" strike="noStrike">
                <a:solidFill>
                  <a:srgbClr val="000000"/>
                </a:solidFill>
                <a:latin typeface="XO Oriel"/>
                <a:ea typeface="DejaVu Sans"/>
              </a:rPr>
              <a:t>Преимущества</a:t>
            </a:r>
            <a:endParaRPr b="0" lang="ru-RU" sz="1500" spc="-1" strike="noStrike">
              <a:latin typeface="XO Oriel"/>
            </a:endParaRPr>
          </a:p>
        </p:txBody>
      </p:sp>
      <p:sp>
        <p:nvSpPr>
          <p:cNvPr id="359" name=""/>
          <p:cNvSpPr/>
          <p:nvPr/>
        </p:nvSpPr>
        <p:spPr>
          <a:xfrm rot="16200000">
            <a:off x="-108360" y="1665720"/>
            <a:ext cx="694440" cy="34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500" spc="-1" strike="noStrike">
                <a:solidFill>
                  <a:srgbClr val="000000"/>
                </a:solidFill>
                <a:latin typeface="XO Oriel"/>
                <a:ea typeface="DejaVu Sans"/>
              </a:rPr>
              <a:t>Этап</a:t>
            </a:r>
            <a:endParaRPr b="0" lang="ru-RU" sz="1500" spc="-1" strike="noStrike">
              <a:latin typeface="XO Oriel"/>
            </a:endParaRPr>
          </a:p>
        </p:txBody>
      </p:sp>
      <p:sp>
        <p:nvSpPr>
          <p:cNvPr id="360" name=""/>
          <p:cNvSpPr/>
          <p:nvPr/>
        </p:nvSpPr>
        <p:spPr>
          <a:xfrm>
            <a:off x="2004120" y="2146680"/>
            <a:ext cx="2289240" cy="142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Мастер-класс / специальный инструктаж индивидуально для ОО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Методическая поддержка в разработке программ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Возможность сертификации «Преподаватель МойОфис»</a:t>
            </a:r>
            <a:endParaRPr b="0" lang="ru-RU" sz="900" spc="-1" strike="noStrike">
              <a:latin typeface="XO Oriel"/>
            </a:endParaRPr>
          </a:p>
        </p:txBody>
      </p:sp>
      <p:sp>
        <p:nvSpPr>
          <p:cNvPr id="361" name=""/>
          <p:cNvSpPr/>
          <p:nvPr/>
        </p:nvSpPr>
        <p:spPr>
          <a:xfrm>
            <a:off x="360000" y="2146680"/>
            <a:ext cx="1977120" cy="142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Бесплатные инструктажи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Учебные материалы в открытом доступе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Возможность сертификации «Пользователь МойОфис»</a:t>
            </a:r>
            <a:endParaRPr b="0" lang="ru-RU" sz="900" spc="-1" strike="noStrike">
              <a:latin typeface="XO Oriel"/>
            </a:endParaRPr>
          </a:p>
        </p:txBody>
      </p:sp>
      <p:sp>
        <p:nvSpPr>
          <p:cNvPr id="362" name=""/>
          <p:cNvSpPr/>
          <p:nvPr/>
        </p:nvSpPr>
        <p:spPr>
          <a:xfrm>
            <a:off x="4151880" y="2146680"/>
            <a:ext cx="2325240" cy="313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«МойОфис Стандартный» на комп. класс - не более 20 лицензий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Возможность пользовательской сертификации для преподавателей и учащихся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Маркетинговые материалы 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Экскурсии в офис вендора 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Совместные мероприятия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Возможность прохождения практик / стажировок по итогам теста и собеседования для успешных старшеклассников / студентов (онлайн или очно)</a:t>
            </a:r>
            <a:endParaRPr b="0" lang="ru-RU" sz="900" spc="-1" strike="noStrike">
              <a:latin typeface="XO Oriel"/>
            </a:endParaRPr>
          </a:p>
        </p:txBody>
      </p:sp>
      <p:sp>
        <p:nvSpPr>
          <p:cNvPr id="363" name="Содержимое 9_0"/>
          <p:cNvSpPr/>
          <p:nvPr/>
        </p:nvSpPr>
        <p:spPr>
          <a:xfrm>
            <a:off x="6598800" y="1483200"/>
            <a:ext cx="2578320" cy="12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XO Tahion"/>
                <a:ea typeface="DejaVu Sans"/>
              </a:rPr>
              <a:t>Академический партнер</a:t>
            </a:r>
            <a:endParaRPr b="0" lang="ru-RU" sz="1600" spc="-1" strike="noStrike">
              <a:latin typeface="XO Oriel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1" lang="ru-RU" sz="1050" spc="-1" strike="noStrike">
                <a:solidFill>
                  <a:srgbClr val="000000"/>
                </a:solidFill>
                <a:latin typeface="XO Tahion"/>
                <a:ea typeface="DejaVu Sans"/>
              </a:rPr>
              <a:t>по инженерному направлению</a:t>
            </a:r>
            <a:endParaRPr b="0" lang="ru-RU" sz="1050" spc="-1" strike="noStrike">
              <a:latin typeface="XO Oriel"/>
            </a:endParaRPr>
          </a:p>
        </p:txBody>
      </p:sp>
      <p:sp>
        <p:nvSpPr>
          <p:cNvPr id="364" name="CustomShape 5_0"/>
          <p:cNvSpPr/>
          <p:nvPr/>
        </p:nvSpPr>
        <p:spPr>
          <a:xfrm>
            <a:off x="6543360" y="1054440"/>
            <a:ext cx="444240" cy="444240"/>
          </a:xfrm>
          <a:prstGeom prst="ellipse">
            <a:avLst/>
          </a:prstGeom>
          <a:solidFill>
            <a:schemeClr val="tx2"/>
          </a:solidFill>
          <a:ln w="223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f0f5f8"/>
                </a:solidFill>
                <a:latin typeface="XO Tahion"/>
                <a:ea typeface="DejaVu Sans"/>
              </a:rPr>
              <a:t>4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365" name=""/>
          <p:cNvSpPr/>
          <p:nvPr/>
        </p:nvSpPr>
        <p:spPr>
          <a:xfrm>
            <a:off x="6400440" y="2340000"/>
            <a:ext cx="2649240" cy="351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Обучение 1 преподавателя по инженерному курсу бесплатно.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Методическая поддержка по встраиванию материалов инженерного курса в учебный процесс.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Предоставление сборок «МойОфис Частное Облако» для проведения практических занятий.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Возможность инженерной сертификации для преподавателей и учащихся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Совместная разработка тематик курсовых и дипломных проектов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Возможность совместных научно-технических разработок с выходом на гранты</a:t>
            </a:r>
            <a:endParaRPr b="0" lang="ru-RU" sz="900" spc="-1" strike="noStrike">
              <a:latin typeface="XO Oriel"/>
            </a:endParaRPr>
          </a:p>
          <a:p>
            <a:pPr marL="216000" indent="-2134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900" spc="-1" strike="noStrike">
                <a:solidFill>
                  <a:srgbClr val="000000"/>
                </a:solidFill>
                <a:latin typeface="XO Tahion"/>
                <a:ea typeface="DejaVu Sans"/>
              </a:rPr>
              <a:t>Специальные цены на покупку любого ПО </a:t>
            </a:r>
            <a:endParaRPr b="0" lang="ru-RU" sz="9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c9eff"/>
      </a:dk2>
      <a:lt2>
        <a:srgbClr val="ffffff"/>
      </a:lt2>
      <a:accent1>
        <a:srgbClr val="00d7b6"/>
      </a:accent1>
      <a:accent2>
        <a:srgbClr val="ff6e6e"/>
      </a:accent2>
      <a:accent3>
        <a:srgbClr val="efc637"/>
      </a:accent3>
      <a:accent4>
        <a:srgbClr val="0ed2d9"/>
      </a:accent4>
      <a:accent5>
        <a:srgbClr val="9d78e0"/>
      </a:accent5>
      <a:accent6>
        <a:srgbClr val="31373b"/>
      </a:accent6>
      <a:hlink>
        <a:srgbClr val="1c9eff"/>
      </a:hlink>
      <a:folHlink>
        <a:srgbClr val="0095d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c9eff"/>
      </a:dk2>
      <a:lt2>
        <a:srgbClr val="ffffff"/>
      </a:lt2>
      <a:accent1>
        <a:srgbClr val="00d7b6"/>
      </a:accent1>
      <a:accent2>
        <a:srgbClr val="ff6e6e"/>
      </a:accent2>
      <a:accent3>
        <a:srgbClr val="efc637"/>
      </a:accent3>
      <a:accent4>
        <a:srgbClr val="0ed2d9"/>
      </a:accent4>
      <a:accent5>
        <a:srgbClr val="9d78e0"/>
      </a:accent5>
      <a:accent6>
        <a:srgbClr val="31373b"/>
      </a:accent6>
      <a:hlink>
        <a:srgbClr val="1c9eff"/>
      </a:hlink>
      <a:folHlink>
        <a:srgbClr val="0095d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c9eff"/>
      </a:dk2>
      <a:lt2>
        <a:srgbClr val="ffffff"/>
      </a:lt2>
      <a:accent1>
        <a:srgbClr val="00d7b6"/>
      </a:accent1>
      <a:accent2>
        <a:srgbClr val="ff6e6e"/>
      </a:accent2>
      <a:accent3>
        <a:srgbClr val="efc637"/>
      </a:accent3>
      <a:accent4>
        <a:srgbClr val="0ed2d9"/>
      </a:accent4>
      <a:accent5>
        <a:srgbClr val="9d78e0"/>
      </a:accent5>
      <a:accent6>
        <a:srgbClr val="31373b"/>
      </a:accent6>
      <a:hlink>
        <a:srgbClr val="1c9eff"/>
      </a:hlink>
      <a:folHlink>
        <a:srgbClr val="0095d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c9eff"/>
      </a:dk2>
      <a:lt2>
        <a:srgbClr val="ffffff"/>
      </a:lt2>
      <a:accent1>
        <a:srgbClr val="00d7b6"/>
      </a:accent1>
      <a:accent2>
        <a:srgbClr val="ff6e6e"/>
      </a:accent2>
      <a:accent3>
        <a:srgbClr val="efc637"/>
      </a:accent3>
      <a:accent4>
        <a:srgbClr val="0ed2d9"/>
      </a:accent4>
      <a:accent5>
        <a:srgbClr val="9d78e0"/>
      </a:accent5>
      <a:accent6>
        <a:srgbClr val="31373b"/>
      </a:accent6>
      <a:hlink>
        <a:srgbClr val="1c9eff"/>
      </a:hlink>
      <a:folHlink>
        <a:srgbClr val="0095d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c9eff"/>
      </a:dk2>
      <a:lt2>
        <a:srgbClr val="ffffff"/>
      </a:lt2>
      <a:accent1>
        <a:srgbClr val="00d7b6"/>
      </a:accent1>
      <a:accent2>
        <a:srgbClr val="ff6e6e"/>
      </a:accent2>
      <a:accent3>
        <a:srgbClr val="efc637"/>
      </a:accent3>
      <a:accent4>
        <a:srgbClr val="0ed2d9"/>
      </a:accent4>
      <a:accent5>
        <a:srgbClr val="9d78e0"/>
      </a:accent5>
      <a:accent6>
        <a:srgbClr val="31373b"/>
      </a:accent6>
      <a:hlink>
        <a:srgbClr val="1c9eff"/>
      </a:hlink>
      <a:folHlink>
        <a:srgbClr val="0095d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c9eff"/>
      </a:dk2>
      <a:lt2>
        <a:srgbClr val="ffffff"/>
      </a:lt2>
      <a:accent1>
        <a:srgbClr val="00d7b6"/>
      </a:accent1>
      <a:accent2>
        <a:srgbClr val="ff6e6e"/>
      </a:accent2>
      <a:accent3>
        <a:srgbClr val="efc637"/>
      </a:accent3>
      <a:accent4>
        <a:srgbClr val="0ed2d9"/>
      </a:accent4>
      <a:accent5>
        <a:srgbClr val="9d78e0"/>
      </a:accent5>
      <a:accent6>
        <a:srgbClr val="31373b"/>
      </a:accent6>
      <a:hlink>
        <a:srgbClr val="1c9eff"/>
      </a:hlink>
      <a:folHlink>
        <a:srgbClr val="0095d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c9eff"/>
      </a:dk2>
      <a:lt2>
        <a:srgbClr val="ffffff"/>
      </a:lt2>
      <a:accent1>
        <a:srgbClr val="00d7b6"/>
      </a:accent1>
      <a:accent2>
        <a:srgbClr val="ff6e6e"/>
      </a:accent2>
      <a:accent3>
        <a:srgbClr val="efc637"/>
      </a:accent3>
      <a:accent4>
        <a:srgbClr val="0ed2d9"/>
      </a:accent4>
      <a:accent5>
        <a:srgbClr val="9d78e0"/>
      </a:accent5>
      <a:accent6>
        <a:srgbClr val="31373b"/>
      </a:accent6>
      <a:hlink>
        <a:srgbClr val="1c9eff"/>
      </a:hlink>
      <a:folHlink>
        <a:srgbClr val="0095d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Template.potx</Template>
  <TotalTime>7964</TotalTime>
  <Application>Редактор_презентаций/2.3.1.1.0$Linux_X86_64 LibreOffice_project/b087c9bfe1dcafb0a6de0363c57bc726d347755e</Application>
  <AppVersion>15.0000</AppVersion>
  <Words>1362</Words>
  <Paragraphs>170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2017-01-26T11:28:04Z</dcterms:created>
  <dc:creator>user</dc:creator>
  <dc:description/>
  <dc:language>ru-RU</dc:language>
  <cp:lastModifiedBy/>
  <dcterms:modified xsi:type="dcterms:W3CDTF">2023-08-28T13:53:11Z</dcterms:modified>
  <cp:revision>487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6</vt:r8>
  </property>
  <property fmtid="{D5CDD505-2E9C-101B-9397-08002B2CF9AE}" pid="3" name="Notes">
    <vt:r8>1</vt:r8>
  </property>
  <property fmtid="{D5CDD505-2E9C-101B-9397-08002B2CF9AE}" pid="4" name="PresentationFormat">
    <vt:lpwstr>Экран (16:9)</vt:lpwstr>
  </property>
  <property fmtid="{D5CDD505-2E9C-101B-9397-08002B2CF9AE}" pid="5" name="Slides">
    <vt:r8>25</vt:r8>
  </property>
</Properties>
</file>